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2"/>
    <p:sldMasterId id="2147483673" r:id="rId3"/>
  </p:sldMasterIdLst>
  <p:notesMasterIdLst>
    <p:notesMasterId r:id="rId22"/>
  </p:notesMasterIdLst>
  <p:sldIdLst>
    <p:sldId id="347" r:id="rId4"/>
    <p:sldId id="343" r:id="rId5"/>
    <p:sldId id="349" r:id="rId6"/>
    <p:sldId id="322" r:id="rId7"/>
    <p:sldId id="353" r:id="rId8"/>
    <p:sldId id="329" r:id="rId9"/>
    <p:sldId id="337" r:id="rId10"/>
    <p:sldId id="325" r:id="rId11"/>
    <p:sldId id="355" r:id="rId12"/>
    <p:sldId id="307" r:id="rId13"/>
    <p:sldId id="358" r:id="rId14"/>
    <p:sldId id="357" r:id="rId15"/>
    <p:sldId id="356" r:id="rId16"/>
    <p:sldId id="359" r:id="rId17"/>
    <p:sldId id="285" r:id="rId18"/>
    <p:sldId id="360" r:id="rId19"/>
    <p:sldId id="346" r:id="rId20"/>
    <p:sldId id="354"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mbria Math" panose="02040503050406030204" pitchFamily="18" charset="0"/>
      <p:regular r:id="rId27"/>
    </p:embeddedFont>
    <p:embeddedFont>
      <p:font typeface="Engravers MT" panose="02090707080505020304" pitchFamily="18" charset="0"/>
      <p:regular r:id="rId28"/>
    </p:embeddedFont>
    <p:embeddedFont>
      <p:font typeface="Javanese Text" panose="02000000000000000000" pitchFamily="2" charset="0"/>
      <p:regular r:id="rId29"/>
    </p:embeddedFont>
    <p:embeddedFont>
      <p:font typeface="ROG Fonts" panose="00000500000000000000" pitchFamily="50"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EB35"/>
    <a:srgbClr val="A934C8"/>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6196" autoAdjust="0"/>
  </p:normalViewPr>
  <p:slideViewPr>
    <p:cSldViewPr snapToGrid="0" showGuides="1">
      <p:cViewPr varScale="1">
        <p:scale>
          <a:sx n="81" d="100"/>
          <a:sy n="81" d="100"/>
        </p:scale>
        <p:origin x="696"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4/18/2022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dirty="0"/>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DBCD3-13D8-4B61-A324-65F1C4F838CB}"/>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3">
            <a:extLst>
              <a:ext uri="{FF2B5EF4-FFF2-40B4-BE49-F238E27FC236}">
                <a16:creationId xmlns:a16="http://schemas.microsoft.com/office/drawing/2014/main" id="{27C1F53F-D199-4227-A23E-2B5F143EB982}"/>
              </a:ext>
            </a:extLst>
          </p:cNvPr>
          <p:cNvGrpSpPr/>
          <p:nvPr userDrawn="1"/>
        </p:nvGrpSpPr>
        <p:grpSpPr>
          <a:xfrm>
            <a:off x="733478" y="1571013"/>
            <a:ext cx="2664296" cy="4683693"/>
            <a:chOff x="445712" y="1449040"/>
            <a:chExt cx="2113018" cy="3924176"/>
          </a:xfrm>
        </p:grpSpPr>
        <p:sp>
          <p:nvSpPr>
            <p:cNvPr id="4" name="Rounded Rectangle 4">
              <a:extLst>
                <a:ext uri="{FF2B5EF4-FFF2-40B4-BE49-F238E27FC236}">
                  <a16:creationId xmlns:a16="http://schemas.microsoft.com/office/drawing/2014/main" id="{4B09402C-7E86-41C9-8E37-9EF71EDF105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5">
              <a:extLst>
                <a:ext uri="{FF2B5EF4-FFF2-40B4-BE49-F238E27FC236}">
                  <a16:creationId xmlns:a16="http://schemas.microsoft.com/office/drawing/2014/main" id="{41DF11FE-4210-4E1A-AAC1-AD2FF969D36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6">
              <a:extLst>
                <a:ext uri="{FF2B5EF4-FFF2-40B4-BE49-F238E27FC236}">
                  <a16:creationId xmlns:a16="http://schemas.microsoft.com/office/drawing/2014/main" id="{0E578CC1-F58F-4C71-AB27-A73396D54EA3}"/>
                </a:ext>
              </a:extLst>
            </p:cNvPr>
            <p:cNvGrpSpPr/>
            <p:nvPr userDrawn="1"/>
          </p:nvGrpSpPr>
          <p:grpSpPr>
            <a:xfrm>
              <a:off x="1407705" y="5045834"/>
              <a:ext cx="211967" cy="211967"/>
              <a:chOff x="1549420" y="5712364"/>
              <a:chExt cx="312583" cy="312583"/>
            </a:xfrm>
          </p:grpSpPr>
          <p:sp>
            <p:nvSpPr>
              <p:cNvPr id="7" name="Oval 7">
                <a:extLst>
                  <a:ext uri="{FF2B5EF4-FFF2-40B4-BE49-F238E27FC236}">
                    <a16:creationId xmlns:a16="http://schemas.microsoft.com/office/drawing/2014/main" id="{FF38739C-F2ED-4F4B-9A89-B33A3B4C6A3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8">
                <a:extLst>
                  <a:ext uri="{FF2B5EF4-FFF2-40B4-BE49-F238E27FC236}">
                    <a16:creationId xmlns:a16="http://schemas.microsoft.com/office/drawing/2014/main" id="{42258DA3-8567-4D16-9190-D371531398A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4BFDD25E-3936-4728-A24A-3CD8211A0ED0}"/>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23ED7D35-2C36-4F32-8052-655C68EBBCF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EA604A-1015-4952-8EE1-CCE52EC0E000}"/>
              </a:ext>
            </a:extLst>
          </p:cNvPr>
          <p:cNvGrpSpPr/>
          <p:nvPr userDrawn="1"/>
        </p:nvGrpSpPr>
        <p:grpSpPr>
          <a:xfrm>
            <a:off x="3095065" y="1780189"/>
            <a:ext cx="6001870" cy="3297621"/>
            <a:chOff x="-548507" y="477868"/>
            <a:chExt cx="11570449" cy="6357177"/>
          </a:xfrm>
        </p:grpSpPr>
        <p:sp>
          <p:nvSpPr>
            <p:cNvPr id="3" name="Freeform: Shape 2">
              <a:extLst>
                <a:ext uri="{FF2B5EF4-FFF2-40B4-BE49-F238E27FC236}">
                  <a16:creationId xmlns:a16="http://schemas.microsoft.com/office/drawing/2014/main" id="{39EEB588-97F3-4BF3-B3B2-294329E1431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79AC13C8-EB64-4309-9F83-DE884AB194A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0A07D5B-242A-465B-B3D3-285BCC72495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CF5AF579-3200-4645-9B4A-C34A0B00A82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BBA6078-E1D1-4C14-AE2A-562D309320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8" name="Group 7">
              <a:extLst>
                <a:ext uri="{FF2B5EF4-FFF2-40B4-BE49-F238E27FC236}">
                  <a16:creationId xmlns:a16="http://schemas.microsoft.com/office/drawing/2014/main" id="{40F2DB06-6191-4D99-A246-B0F044EEB6D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0B2AB32-6E87-4708-AD26-26A3474DFD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44A0B59C-D502-416F-87A9-4FFE2F84014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EDAEF2E-9E44-473D-B13F-ABD8FD19648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77A63B6A-A2C7-42FA-A975-B2C3DBEA0A1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25CD56A-8303-4E00-957E-0BF842A3B0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42D482D-A042-4240-A15D-1E65B56B30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736F31BD-D2C3-4C53-B8E6-33C74563614F}"/>
              </a:ext>
            </a:extLst>
          </p:cNvPr>
          <p:cNvSpPr>
            <a:spLocks noGrp="1"/>
          </p:cNvSpPr>
          <p:nvPr>
            <p:ph type="pic" idx="12" hasCustomPrompt="1"/>
          </p:nvPr>
        </p:nvSpPr>
        <p:spPr>
          <a:xfrm>
            <a:off x="3909754" y="1947860"/>
            <a:ext cx="4372493" cy="2669432"/>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9D8BBD3D-237B-4299-A310-B537C2DF7C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478972" y="0"/>
            <a:ext cx="5129348" cy="6858000"/>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343180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5458041-BCC9-4D92-9490-8AF60C009837}"/>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2540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E26C6D06-6A68-4FCA-8E86-84C6A4BCE960}"/>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2540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7EA72833-AD93-4833-9A2D-CEDAD0BA74BD}"/>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2540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974C75D-D81B-497C-9C4E-F1BB2C01057A}"/>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2540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12FC24-B0BB-43AE-AB6F-2F8A6318C976}"/>
              </a:ext>
            </a:extLst>
          </p:cNvPr>
          <p:cNvGrpSpPr/>
          <p:nvPr userDrawn="1"/>
        </p:nvGrpSpPr>
        <p:grpSpPr>
          <a:xfrm>
            <a:off x="0" y="477136"/>
            <a:ext cx="11704320" cy="5935130"/>
            <a:chOff x="-161213" y="477136"/>
            <a:chExt cx="11704320" cy="5935130"/>
          </a:xfrm>
        </p:grpSpPr>
        <p:cxnSp>
          <p:nvCxnSpPr>
            <p:cNvPr id="5" name="Straight Connector 4">
              <a:extLst>
                <a:ext uri="{FF2B5EF4-FFF2-40B4-BE49-F238E27FC236}">
                  <a16:creationId xmlns:a16="http://schemas.microsoft.com/office/drawing/2014/main"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Picture Placeholder 9">
            <a:extLst>
              <a:ext uri="{FF2B5EF4-FFF2-40B4-BE49-F238E27FC236}">
                <a16:creationId xmlns:a16="http://schemas.microsoft.com/office/drawing/2014/main" id="{EA64BFEB-701F-4523-9B1A-D0CE644C530E}"/>
              </a:ext>
            </a:extLst>
          </p:cNvPr>
          <p:cNvSpPr>
            <a:spLocks noGrp="1"/>
          </p:cNvSpPr>
          <p:nvPr>
            <p:ph type="pic" sz="quarter" idx="14" hasCustomPrompt="1"/>
          </p:nvPr>
        </p:nvSpPr>
        <p:spPr>
          <a:xfrm>
            <a:off x="0" y="0"/>
            <a:ext cx="6923314" cy="6858000"/>
          </a:xfrm>
          <a:custGeom>
            <a:avLst/>
            <a:gdLst>
              <a:gd name="connsiteX0" fmla="*/ 0 w 6923314"/>
              <a:gd name="connsiteY0" fmla="*/ 0 h 6858000"/>
              <a:gd name="connsiteX1" fmla="*/ 5208814 w 6923314"/>
              <a:gd name="connsiteY1" fmla="*/ 0 h 6858000"/>
              <a:gd name="connsiteX2" fmla="*/ 6923314 w 6923314"/>
              <a:gd name="connsiteY2" fmla="*/ 6858000 h 6858000"/>
              <a:gd name="connsiteX3" fmla="*/ 1305197 w 6923314"/>
              <a:gd name="connsiteY3" fmla="*/ 6858000 h 6858000"/>
              <a:gd name="connsiteX4" fmla="*/ 0 w 6923314"/>
              <a:gd name="connsiteY4" fmla="*/ 163721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0" y="0"/>
                </a:moveTo>
                <a:lnTo>
                  <a:pt x="5208814" y="0"/>
                </a:lnTo>
                <a:lnTo>
                  <a:pt x="6923314" y="6858000"/>
                </a:lnTo>
                <a:lnTo>
                  <a:pt x="1305197" y="6858000"/>
                </a:lnTo>
                <a:lnTo>
                  <a:pt x="0" y="1637212"/>
                </a:lnTo>
                <a:close/>
              </a:path>
            </a:pathLst>
          </a:custGeom>
          <a:solidFill>
            <a:schemeClr val="bg1">
              <a:lumMod val="95000"/>
            </a:schemeClr>
          </a:solidFill>
          <a:ln w="2540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197172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91" r:id="rId7"/>
    <p:sldLayoutId id="2147483680" r:id="rId8"/>
    <p:sldLayoutId id="2147483681" r:id="rId9"/>
    <p:sldLayoutId id="2147483682" r:id="rId10"/>
    <p:sldLayoutId id="2147483684" r:id="rId11"/>
    <p:sldLayoutId id="2147483686" r:id="rId12"/>
    <p:sldLayoutId id="2147483689" r:id="rId13"/>
    <p:sldLayoutId id="2147483687" r:id="rId14"/>
    <p:sldLayoutId id="2147483688" r:id="rId15"/>
    <p:sldLayoutId id="2147483671" r:id="rId16"/>
    <p:sldLayoutId id="2147483672" r:id="rId17"/>
    <p:sldLayoutId id="214748369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redit_card_fraud#Means_of_payment_card_fraud" TargetMode="External"/><Relationship Id="rId2" Type="http://schemas.openxmlformats.org/officeDocument/2006/relationships/hyperlink" Target="https://www.axisbank.com/progress-with-us/managing-credit/what-are-the-types-of-credit-card-frauds-in-india" TargetMode="External"/><Relationship Id="rId1" Type="http://schemas.openxmlformats.org/officeDocument/2006/relationships/slideLayout" Target="../slideLayouts/slideLayout10.xml"/><Relationship Id="rId6" Type="http://schemas.openxmlformats.org/officeDocument/2006/relationships/hyperlink" Target="https://www.datacamp.com/community/tutorials/logistic-regression-R" TargetMode="External"/><Relationship Id="rId5" Type="http://schemas.openxmlformats.org/officeDocument/2006/relationships/hyperlink" Target="https://www.r-bloggers.com/2021/04/decision-trees-in-r/" TargetMode="External"/><Relationship Id="rId4" Type="http://schemas.openxmlformats.org/officeDocument/2006/relationships/hyperlink" Target="https://rpubs.com/julianhatwell/ann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146523" y="250914"/>
            <a:ext cx="12086092" cy="2400657"/>
          </a:xfrm>
          <a:prstGeom prst="rect">
            <a:avLst/>
          </a:prstGeom>
          <a:noFill/>
        </p:spPr>
        <p:txBody>
          <a:bodyPr wrap="square" rtlCol="0" anchor="ctr">
            <a:spAutoFit/>
          </a:bodyPr>
          <a:lstStyle/>
          <a:p>
            <a:r>
              <a:rPr lang="en-US" sz="5000" b="1" dirty="0">
                <a:latin typeface="Engravers MT" panose="02090707080505020304" pitchFamily="18" charset="0"/>
              </a:rPr>
              <a:t>NASSCOM – </a:t>
            </a:r>
          </a:p>
          <a:p>
            <a:r>
              <a:rPr lang="en-US" sz="5000" b="1" dirty="0">
                <a:latin typeface="Engravers MT" panose="02090707080505020304" pitchFamily="18" charset="0"/>
              </a:rPr>
              <a:t>Advanced DATA</a:t>
            </a:r>
            <a:br>
              <a:rPr lang="en-US" sz="5000" b="1" dirty="0">
                <a:latin typeface="Engravers MT" panose="02090707080505020304" pitchFamily="18" charset="0"/>
              </a:rPr>
            </a:br>
            <a:r>
              <a:rPr lang="en-US" sz="5000" b="1" dirty="0">
                <a:latin typeface="Engravers MT" panose="02090707080505020304" pitchFamily="18" charset="0"/>
              </a:rPr>
              <a:t>Analytics  </a:t>
            </a:r>
            <a:endParaRPr lang="ko-KR" altLang="en-US" sz="5000" b="1" dirty="0">
              <a:latin typeface="Engravers MT" panose="02090707080505020304" pitchFamily="18" charset="0"/>
              <a:cs typeface="Arial" pitchFamily="34" charset="0"/>
            </a:endParaRPr>
          </a:p>
        </p:txBody>
      </p:sp>
      <p:sp>
        <p:nvSpPr>
          <p:cNvPr id="25" name="Freeform: Shape 24">
            <a:extLst>
              <a:ext uri="{FF2B5EF4-FFF2-40B4-BE49-F238E27FC236}">
                <a16:creationId xmlns:a16="http://schemas.microsoft.com/office/drawing/2014/main" id="{87391C43-A7C4-4450-A16A-F5658A36EA57}"/>
              </a:ext>
            </a:extLst>
          </p:cNvPr>
          <p:cNvSpPr/>
          <p:nvPr/>
        </p:nvSpPr>
        <p:spPr>
          <a:xfrm>
            <a:off x="9812809" y="250914"/>
            <a:ext cx="2055451" cy="515108"/>
          </a:xfrm>
          <a:custGeom>
            <a:avLst/>
            <a:gdLst>
              <a:gd name="connsiteX0" fmla="*/ 10575608 w 12134850"/>
              <a:gd name="connsiteY0" fmla="*/ 3118485 h 3118484"/>
              <a:gd name="connsiteX1" fmla="*/ 1559243 w 12134850"/>
              <a:gd name="connsiteY1" fmla="*/ 3118485 h 3118484"/>
              <a:gd name="connsiteX2" fmla="*/ 0 w 12134850"/>
              <a:gd name="connsiteY2" fmla="*/ 1559243 h 3118484"/>
              <a:gd name="connsiteX3" fmla="*/ 1559243 w 12134850"/>
              <a:gd name="connsiteY3" fmla="*/ 0 h 3118484"/>
              <a:gd name="connsiteX4" fmla="*/ 10575608 w 12134850"/>
              <a:gd name="connsiteY4" fmla="*/ 0 h 3118484"/>
              <a:gd name="connsiteX5" fmla="*/ 12134850 w 12134850"/>
              <a:gd name="connsiteY5" fmla="*/ 1559243 h 3118484"/>
              <a:gd name="connsiteX6" fmla="*/ 10575608 w 12134850"/>
              <a:gd name="connsiteY6" fmla="*/ 3118485 h 3118484"/>
              <a:gd name="connsiteX7" fmla="*/ 1559243 w 12134850"/>
              <a:gd name="connsiteY7" fmla="*/ 135255 h 3118484"/>
              <a:gd name="connsiteX8" fmla="*/ 135255 w 12134850"/>
              <a:gd name="connsiteY8" fmla="*/ 1559243 h 3118484"/>
              <a:gd name="connsiteX9" fmla="*/ 1559243 w 12134850"/>
              <a:gd name="connsiteY9" fmla="*/ 2983230 h 3118484"/>
              <a:gd name="connsiteX10" fmla="*/ 10575608 w 12134850"/>
              <a:gd name="connsiteY10" fmla="*/ 2983230 h 3118484"/>
              <a:gd name="connsiteX11" fmla="*/ 11999595 w 12134850"/>
              <a:gd name="connsiteY11" fmla="*/ 1559243 h 3118484"/>
              <a:gd name="connsiteX12" fmla="*/ 10575608 w 12134850"/>
              <a:gd name="connsiteY12" fmla="*/ 135255 h 3118484"/>
              <a:gd name="connsiteX13" fmla="*/ 1559243 w 12134850"/>
              <a:gd name="connsiteY13" fmla="*/ 135255 h 311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34850" h="3118484">
                <a:moveTo>
                  <a:pt x="10575608" y="3118485"/>
                </a:moveTo>
                <a:lnTo>
                  <a:pt x="1559243" y="3118485"/>
                </a:lnTo>
                <a:cubicBezTo>
                  <a:pt x="699135" y="3118485"/>
                  <a:pt x="0" y="2419350"/>
                  <a:pt x="0" y="1559243"/>
                </a:cubicBezTo>
                <a:cubicBezTo>
                  <a:pt x="0" y="699135"/>
                  <a:pt x="699135" y="0"/>
                  <a:pt x="1559243" y="0"/>
                </a:cubicBezTo>
                <a:lnTo>
                  <a:pt x="10575608" y="0"/>
                </a:lnTo>
                <a:cubicBezTo>
                  <a:pt x="11435715" y="0"/>
                  <a:pt x="12134850" y="699135"/>
                  <a:pt x="12134850" y="1559243"/>
                </a:cubicBezTo>
                <a:cubicBezTo>
                  <a:pt x="12134850" y="2419350"/>
                  <a:pt x="11435715" y="3118485"/>
                  <a:pt x="10575608" y="3118485"/>
                </a:cubicBezTo>
                <a:close/>
                <a:moveTo>
                  <a:pt x="1559243" y="135255"/>
                </a:moveTo>
                <a:cubicBezTo>
                  <a:pt x="774383" y="135255"/>
                  <a:pt x="135255" y="774383"/>
                  <a:pt x="135255" y="1559243"/>
                </a:cubicBezTo>
                <a:cubicBezTo>
                  <a:pt x="135255" y="2344103"/>
                  <a:pt x="773430" y="2983230"/>
                  <a:pt x="1559243" y="2983230"/>
                </a:cubicBezTo>
                <a:lnTo>
                  <a:pt x="10575608" y="2983230"/>
                </a:lnTo>
                <a:cubicBezTo>
                  <a:pt x="11360467" y="2983230"/>
                  <a:pt x="11999595" y="2344103"/>
                  <a:pt x="11999595" y="1559243"/>
                </a:cubicBezTo>
                <a:cubicBezTo>
                  <a:pt x="11999595" y="774383"/>
                  <a:pt x="11361420" y="135255"/>
                  <a:pt x="10575608" y="135255"/>
                </a:cubicBezTo>
                <a:lnTo>
                  <a:pt x="1559243" y="135255"/>
                </a:lnTo>
                <a:close/>
              </a:path>
            </a:pathLst>
          </a:custGeom>
          <a:solidFill>
            <a:schemeClr val="tx1">
              <a:lumMod val="85000"/>
              <a:lumOff val="15000"/>
            </a:schemeClr>
          </a:solidFill>
          <a:ln w="9525" cap="flat">
            <a:noFill/>
            <a:prstDash val="solid"/>
            <a:miter/>
          </a:ln>
        </p:spPr>
        <p:txBody>
          <a:bodyPr rtlCol="0" anchor="ctr"/>
          <a:lstStyle/>
          <a:p>
            <a:endParaRPr lang="en-US" dirty="0"/>
          </a:p>
        </p:txBody>
      </p:sp>
      <p:sp>
        <p:nvSpPr>
          <p:cNvPr id="2" name="TextBox 1">
            <a:extLst>
              <a:ext uri="{FF2B5EF4-FFF2-40B4-BE49-F238E27FC236}">
                <a16:creationId xmlns:a16="http://schemas.microsoft.com/office/drawing/2014/main" id="{3E2D8E3A-EA66-4941-B30C-7C675C2BB706}"/>
              </a:ext>
            </a:extLst>
          </p:cNvPr>
          <p:cNvSpPr txBox="1"/>
          <p:nvPr/>
        </p:nvSpPr>
        <p:spPr>
          <a:xfrm>
            <a:off x="9833530" y="250914"/>
            <a:ext cx="2211947" cy="415498"/>
          </a:xfrm>
          <a:prstGeom prst="rect">
            <a:avLst/>
          </a:prstGeom>
          <a:noFill/>
        </p:spPr>
        <p:txBody>
          <a:bodyPr wrap="square" rtlCol="0">
            <a:spAutoFit/>
          </a:bodyPr>
          <a:lstStyle/>
          <a:p>
            <a:r>
              <a:rPr lang="en-IN" sz="2100" b="1" dirty="0">
                <a:latin typeface="ROG Fonts" panose="00000500000000000000" pitchFamily="50" charset="0"/>
              </a:rPr>
              <a:t>GROUP - IV</a:t>
            </a:r>
            <a:endParaRPr lang="en-US" sz="2100" b="1" dirty="0">
              <a:latin typeface="ROG Fonts" panose="00000500000000000000" pitchFamily="50" charset="0"/>
            </a:endParaRPr>
          </a:p>
        </p:txBody>
      </p:sp>
      <p:sp>
        <p:nvSpPr>
          <p:cNvPr id="11" name="TextBox 10">
            <a:extLst>
              <a:ext uri="{FF2B5EF4-FFF2-40B4-BE49-F238E27FC236}">
                <a16:creationId xmlns:a16="http://schemas.microsoft.com/office/drawing/2014/main" id="{A37190D3-ECEA-427E-98C5-0AF1C15FE5F2}"/>
              </a:ext>
            </a:extLst>
          </p:cNvPr>
          <p:cNvSpPr txBox="1"/>
          <p:nvPr/>
        </p:nvSpPr>
        <p:spPr>
          <a:xfrm>
            <a:off x="0" y="2795305"/>
            <a:ext cx="7158551" cy="461665"/>
          </a:xfrm>
          <a:prstGeom prst="rect">
            <a:avLst/>
          </a:prstGeom>
          <a:noFill/>
        </p:spPr>
        <p:txBody>
          <a:bodyPr wrap="square" rtlCol="0" anchor="ctr">
            <a:spAutoFit/>
          </a:bodyPr>
          <a:lstStyle/>
          <a:p>
            <a:pPr algn="ctr"/>
            <a:r>
              <a:rPr lang="en-IN" altLang="ko-KR" sz="2400" b="1" dirty="0">
                <a:gradFill flip="none" rotWithShape="1">
                  <a:gsLst>
                    <a:gs pos="0">
                      <a:schemeClr val="accent1"/>
                    </a:gs>
                    <a:gs pos="70000">
                      <a:schemeClr val="accent3"/>
                    </a:gs>
                    <a:gs pos="35000">
                      <a:schemeClr val="accent2"/>
                    </a:gs>
                    <a:gs pos="100000">
                      <a:schemeClr val="accent4"/>
                    </a:gs>
                  </a:gsLst>
                  <a:lin ang="0" scaled="1"/>
                  <a:tileRect/>
                </a:gradFill>
                <a:effectLst>
                  <a:glow rad="228600">
                    <a:schemeClr val="accent4">
                      <a:satMod val="175000"/>
                      <a:alpha val="40000"/>
                    </a:schemeClr>
                  </a:glow>
                </a:effectLst>
                <a:latin typeface="Javanese Text" panose="02000000000000000000" pitchFamily="2" charset="0"/>
                <a:cs typeface="Arial" pitchFamily="34" charset="0"/>
              </a:rPr>
              <a:t>Credit Card Fraud – An Introduction and Detection</a:t>
            </a:r>
            <a:endParaRPr lang="en-US" altLang="ko-KR" sz="2400" b="1" dirty="0">
              <a:gradFill flip="none" rotWithShape="1">
                <a:gsLst>
                  <a:gs pos="0">
                    <a:schemeClr val="accent1"/>
                  </a:gs>
                  <a:gs pos="70000">
                    <a:schemeClr val="accent3"/>
                  </a:gs>
                  <a:gs pos="35000">
                    <a:schemeClr val="accent2"/>
                  </a:gs>
                  <a:gs pos="100000">
                    <a:schemeClr val="accent4"/>
                  </a:gs>
                </a:gsLst>
                <a:lin ang="0" scaled="1"/>
                <a:tileRect/>
              </a:gradFill>
              <a:effectLst>
                <a:glow rad="228600">
                  <a:schemeClr val="accent4">
                    <a:satMod val="175000"/>
                    <a:alpha val="40000"/>
                  </a:schemeClr>
                </a:glow>
              </a:effectLst>
              <a:latin typeface="Javanese Text" panose="02000000000000000000" pitchFamily="2" charset="0"/>
              <a:cs typeface="Arial" pitchFamily="34" charset="0"/>
            </a:endParaRPr>
          </a:p>
        </p:txBody>
      </p:sp>
    </p:spTree>
    <p:extLst>
      <p:ext uri="{BB962C8B-B14F-4D97-AF65-F5344CB8AC3E}">
        <p14:creationId xmlns:p14="http://schemas.microsoft.com/office/powerpoint/2010/main" val="2528272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5AAA2B-667A-4857-8351-8F257BF0BD97}"/>
              </a:ext>
            </a:extLst>
          </p:cNvPr>
          <p:cNvSpPr/>
          <p:nvPr/>
        </p:nvSpPr>
        <p:spPr>
          <a:xfrm>
            <a:off x="6758751" y="4755824"/>
            <a:ext cx="652766" cy="652766"/>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Rectangle 35">
            <a:extLst>
              <a:ext uri="{FF2B5EF4-FFF2-40B4-BE49-F238E27FC236}">
                <a16:creationId xmlns:a16="http://schemas.microsoft.com/office/drawing/2014/main" id="{509FFE91-8158-416F-BB1D-206AE6F33984}"/>
              </a:ext>
            </a:extLst>
          </p:cNvPr>
          <p:cNvSpPr/>
          <p:nvPr/>
        </p:nvSpPr>
        <p:spPr>
          <a:xfrm>
            <a:off x="6756051" y="1304917"/>
            <a:ext cx="652766" cy="652766"/>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Rectangle 36">
            <a:extLst>
              <a:ext uri="{FF2B5EF4-FFF2-40B4-BE49-F238E27FC236}">
                <a16:creationId xmlns:a16="http://schemas.microsoft.com/office/drawing/2014/main" id="{B1AE79D7-1002-45DA-9A86-D2B8CE611069}"/>
              </a:ext>
            </a:extLst>
          </p:cNvPr>
          <p:cNvSpPr/>
          <p:nvPr/>
        </p:nvSpPr>
        <p:spPr>
          <a:xfrm>
            <a:off x="7684432" y="3285801"/>
            <a:ext cx="652766" cy="652766"/>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Donut 1">
            <a:extLst>
              <a:ext uri="{FF2B5EF4-FFF2-40B4-BE49-F238E27FC236}">
                <a16:creationId xmlns:a16="http://schemas.microsoft.com/office/drawing/2014/main" id="{5E15D1F9-5473-4CBE-BD89-9FEC99C47972}"/>
              </a:ext>
            </a:extLst>
          </p:cNvPr>
          <p:cNvSpPr/>
          <p:nvPr/>
        </p:nvSpPr>
        <p:spPr>
          <a:xfrm>
            <a:off x="3917693" y="2538753"/>
            <a:ext cx="2799629" cy="2799629"/>
          </a:xfrm>
          <a:prstGeom prst="donut">
            <a:avLst>
              <a:gd name="adj" fmla="val 16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4" name="그룹 12">
            <a:extLst>
              <a:ext uri="{FF2B5EF4-FFF2-40B4-BE49-F238E27FC236}">
                <a16:creationId xmlns:a16="http://schemas.microsoft.com/office/drawing/2014/main" id="{C06D8131-D97E-41C4-994A-33C630CDEDED}"/>
              </a:ext>
            </a:extLst>
          </p:cNvPr>
          <p:cNvGrpSpPr/>
          <p:nvPr/>
        </p:nvGrpSpPr>
        <p:grpSpPr>
          <a:xfrm>
            <a:off x="950383" y="2272394"/>
            <a:ext cx="2619897" cy="2089083"/>
            <a:chOff x="1808504" y="2175681"/>
            <a:chExt cx="2345809" cy="2089083"/>
          </a:xfrm>
        </p:grpSpPr>
        <p:sp>
          <p:nvSpPr>
            <p:cNvPr id="5" name="TextBox 4">
              <a:extLst>
                <a:ext uri="{FF2B5EF4-FFF2-40B4-BE49-F238E27FC236}">
                  <a16:creationId xmlns:a16="http://schemas.microsoft.com/office/drawing/2014/main" id="{297D908A-36EA-496A-8D94-AF7DC3FB67D4}"/>
                </a:ext>
              </a:extLst>
            </p:cNvPr>
            <p:cNvSpPr txBox="1"/>
            <p:nvPr/>
          </p:nvSpPr>
          <p:spPr>
            <a:xfrm>
              <a:off x="1808504" y="2510438"/>
              <a:ext cx="2345809" cy="1754326"/>
            </a:xfrm>
            <a:prstGeom prst="rect">
              <a:avLst/>
            </a:prstGeom>
            <a:noFill/>
          </p:spPr>
          <p:txBody>
            <a:bodyPr wrap="square" rtlCol="0">
              <a:spAutoFit/>
            </a:bodyPr>
            <a:lstStyle/>
            <a:p>
              <a:pPr algn="r"/>
              <a:r>
                <a:rPr lang="en-US" altLang="ko-KR" sz="1200" b="1" dirty="0"/>
                <a:t>Logistic regression is one of the techniques in machine learning used to form prediction models. </a:t>
              </a:r>
            </a:p>
            <a:p>
              <a:pPr algn="r"/>
              <a:r>
                <a:rPr lang="en-US" altLang="ko-KR" sz="1200" b="1" dirty="0"/>
                <a:t>It is one of the most popular classification algorithms mostly used for classification problems.</a:t>
              </a:r>
            </a:p>
            <a:p>
              <a:pPr algn="r"/>
              <a:r>
                <a:rPr lang="en-US" altLang="ko-KR" sz="1200" b="1" dirty="0"/>
                <a:t> 	Logistic Regression is used when the dependent variable(target) is categorical.)</a:t>
              </a:r>
              <a:endParaRPr lang="ko-KR" altLang="en-US" sz="1200" b="1" dirty="0"/>
            </a:p>
          </p:txBody>
        </p:sp>
        <p:sp>
          <p:nvSpPr>
            <p:cNvPr id="6" name="TextBox 5">
              <a:extLst>
                <a:ext uri="{FF2B5EF4-FFF2-40B4-BE49-F238E27FC236}">
                  <a16:creationId xmlns:a16="http://schemas.microsoft.com/office/drawing/2014/main" id="{D85DCB59-B472-4C67-8287-081F5DB1BCC6}"/>
                </a:ext>
              </a:extLst>
            </p:cNvPr>
            <p:cNvSpPr txBox="1"/>
            <p:nvPr/>
          </p:nvSpPr>
          <p:spPr>
            <a:xfrm>
              <a:off x="1809101" y="2175681"/>
              <a:ext cx="2342682" cy="307777"/>
            </a:xfrm>
            <a:prstGeom prst="rect">
              <a:avLst/>
            </a:prstGeom>
            <a:noFill/>
          </p:spPr>
          <p:txBody>
            <a:bodyPr wrap="square" rtlCol="0">
              <a:spAutoFit/>
            </a:bodyPr>
            <a:lstStyle/>
            <a:p>
              <a:pPr algn="r"/>
              <a:r>
                <a:rPr lang="en-US" altLang="ko-KR" sz="1400" b="1" dirty="0"/>
                <a:t>What is Logistic Regression?</a:t>
              </a:r>
              <a:endParaRPr lang="ko-KR" altLang="en-US" sz="1400" b="1" dirty="0"/>
            </a:p>
          </p:txBody>
        </p:sp>
      </p:grpSp>
      <p:cxnSp>
        <p:nvCxnSpPr>
          <p:cNvPr id="7" name="Straight Connector 6">
            <a:extLst>
              <a:ext uri="{FF2B5EF4-FFF2-40B4-BE49-F238E27FC236}">
                <a16:creationId xmlns:a16="http://schemas.microsoft.com/office/drawing/2014/main" id="{703858EA-826C-407A-8B6C-F2209AD04328}"/>
              </a:ext>
            </a:extLst>
          </p:cNvPr>
          <p:cNvCxnSpPr>
            <a:cxnSpLocks/>
          </p:cNvCxnSpPr>
          <p:nvPr/>
        </p:nvCxnSpPr>
        <p:spPr>
          <a:xfrm>
            <a:off x="951049" y="2578577"/>
            <a:ext cx="2799629" cy="15225"/>
          </a:xfrm>
          <a:prstGeom prst="line">
            <a:avLst/>
          </a:prstGeom>
          <a:ln w="2540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B6D7D3-5C91-4D60-8E38-BDCF1F6B9F01}"/>
              </a:ext>
            </a:extLst>
          </p:cNvPr>
          <p:cNvCxnSpPr>
            <a:cxnSpLocks/>
            <a:endCxn id="3" idx="1"/>
          </p:cNvCxnSpPr>
          <p:nvPr/>
        </p:nvCxnSpPr>
        <p:spPr>
          <a:xfrm>
            <a:off x="3750678" y="2593802"/>
            <a:ext cx="577011" cy="35494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7DFF94-41AE-4E2C-A813-B784356E6A00}"/>
              </a:ext>
            </a:extLst>
          </p:cNvPr>
          <p:cNvSpPr txBox="1"/>
          <p:nvPr/>
        </p:nvSpPr>
        <p:spPr>
          <a:xfrm>
            <a:off x="4420047" y="4161243"/>
            <a:ext cx="1639360" cy="707886"/>
          </a:xfrm>
          <a:prstGeom prst="rect">
            <a:avLst/>
          </a:prstGeom>
          <a:noFill/>
        </p:spPr>
        <p:txBody>
          <a:bodyPr wrap="square" rtlCol="0">
            <a:spAutoFit/>
          </a:bodyPr>
          <a:lstStyle/>
          <a:p>
            <a:pPr algn="ctr"/>
            <a:r>
              <a:rPr lang="en-US" altLang="ko-KR" sz="2000" b="1" dirty="0"/>
              <a:t>Logistic Regression</a:t>
            </a:r>
            <a:endParaRPr lang="ko-KR" altLang="en-US" sz="2000" b="1" dirty="0"/>
          </a:p>
        </p:txBody>
      </p:sp>
      <p:cxnSp>
        <p:nvCxnSpPr>
          <p:cNvPr id="16" name="Straight Connector 15">
            <a:extLst>
              <a:ext uri="{FF2B5EF4-FFF2-40B4-BE49-F238E27FC236}">
                <a16:creationId xmlns:a16="http://schemas.microsoft.com/office/drawing/2014/main" id="{0CA12DE2-A587-44D8-9F4E-6D6D067F4180}"/>
              </a:ext>
            </a:extLst>
          </p:cNvPr>
          <p:cNvCxnSpPr>
            <a:cxnSpLocks/>
          </p:cNvCxnSpPr>
          <p:nvPr/>
        </p:nvCxnSpPr>
        <p:spPr>
          <a:xfrm>
            <a:off x="7408817" y="1636748"/>
            <a:ext cx="4144619" cy="0"/>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17" name="그룹 6">
            <a:extLst>
              <a:ext uri="{FF2B5EF4-FFF2-40B4-BE49-F238E27FC236}">
                <a16:creationId xmlns:a16="http://schemas.microsoft.com/office/drawing/2014/main" id="{B7787FD8-E329-4057-B30B-0021A2DC2FC1}"/>
              </a:ext>
            </a:extLst>
          </p:cNvPr>
          <p:cNvGrpSpPr/>
          <p:nvPr/>
        </p:nvGrpSpPr>
        <p:grpSpPr>
          <a:xfrm>
            <a:off x="7408817" y="1328971"/>
            <a:ext cx="4278395" cy="1540308"/>
            <a:chOff x="8293579" y="1865918"/>
            <a:chExt cx="3063339" cy="1540308"/>
          </a:xfrm>
        </p:grpSpPr>
        <p:sp>
          <p:nvSpPr>
            <p:cNvPr id="18" name="TextBox 17">
              <a:extLst>
                <a:ext uri="{FF2B5EF4-FFF2-40B4-BE49-F238E27FC236}">
                  <a16:creationId xmlns:a16="http://schemas.microsoft.com/office/drawing/2014/main" id="{3E394ADE-EA93-4846-8A94-F825268D9412}"/>
                </a:ext>
              </a:extLst>
            </p:cNvPr>
            <p:cNvSpPr txBox="1"/>
            <p:nvPr/>
          </p:nvSpPr>
          <p:spPr>
            <a:xfrm>
              <a:off x="8293579" y="2205897"/>
              <a:ext cx="3063339" cy="1200329"/>
            </a:xfrm>
            <a:prstGeom prst="rect">
              <a:avLst/>
            </a:prstGeom>
            <a:noFill/>
          </p:spPr>
          <p:txBody>
            <a:bodyPr wrap="square" rtlCol="0">
              <a:spAutoFit/>
            </a:bodyPr>
            <a:lstStyle/>
            <a:p>
              <a:pPr algn="r"/>
              <a:r>
                <a:rPr lang="en-US" altLang="ko-KR" sz="1200" b="1" dirty="0"/>
                <a:t>Logistic regression in R Programming is a classification algorithm used to find the probability of event success and event failure. Logistic regression is used when the dependent variable is binary(0/1, True/False, Yes/No) in nature. Logit function is used as a link function in a binomial distribution.</a:t>
              </a:r>
              <a:endParaRPr lang="ko-KR" altLang="en-US" sz="1200" b="1" dirty="0"/>
            </a:p>
          </p:txBody>
        </p:sp>
        <p:sp>
          <p:nvSpPr>
            <p:cNvPr id="19" name="TextBox 18">
              <a:extLst>
                <a:ext uri="{FF2B5EF4-FFF2-40B4-BE49-F238E27FC236}">
                  <a16:creationId xmlns:a16="http://schemas.microsoft.com/office/drawing/2014/main" id="{B03ED82A-758A-47B0-9E0D-6EAC8D5E5299}"/>
                </a:ext>
              </a:extLst>
            </p:cNvPr>
            <p:cNvSpPr txBox="1"/>
            <p:nvPr/>
          </p:nvSpPr>
          <p:spPr>
            <a:xfrm>
              <a:off x="8306211" y="1865918"/>
              <a:ext cx="2908198" cy="307777"/>
            </a:xfrm>
            <a:prstGeom prst="rect">
              <a:avLst/>
            </a:prstGeom>
            <a:noFill/>
          </p:spPr>
          <p:txBody>
            <a:bodyPr wrap="square" rtlCol="0">
              <a:spAutoFit/>
            </a:bodyPr>
            <a:lstStyle/>
            <a:p>
              <a:pPr algn="r"/>
              <a:r>
                <a:rPr lang="en-US" altLang="ko-KR" sz="1400" b="1" dirty="0"/>
                <a:t>When is Logistic Regression used?</a:t>
              </a:r>
              <a:endParaRPr lang="ko-KR" altLang="en-US" sz="1400" b="1" dirty="0"/>
            </a:p>
          </p:txBody>
        </p:sp>
      </p:grpSp>
      <p:cxnSp>
        <p:nvCxnSpPr>
          <p:cNvPr id="21" name="Straight Connector 20">
            <a:extLst>
              <a:ext uri="{FF2B5EF4-FFF2-40B4-BE49-F238E27FC236}">
                <a16:creationId xmlns:a16="http://schemas.microsoft.com/office/drawing/2014/main" id="{0B23E1BE-57F2-48DC-8CD4-6DD73AF036AE}"/>
              </a:ext>
            </a:extLst>
          </p:cNvPr>
          <p:cNvCxnSpPr>
            <a:cxnSpLocks/>
          </p:cNvCxnSpPr>
          <p:nvPr/>
        </p:nvCxnSpPr>
        <p:spPr>
          <a:xfrm>
            <a:off x="7426459" y="5082207"/>
            <a:ext cx="4144619" cy="0"/>
          </a:xfrm>
          <a:prstGeom prst="line">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nvGrpSpPr>
          <p:cNvPr id="22" name="그룹 7">
            <a:extLst>
              <a:ext uri="{FF2B5EF4-FFF2-40B4-BE49-F238E27FC236}">
                <a16:creationId xmlns:a16="http://schemas.microsoft.com/office/drawing/2014/main" id="{8908A21D-A050-43EB-8E09-1F960D8DD22B}"/>
              </a:ext>
            </a:extLst>
          </p:cNvPr>
          <p:cNvGrpSpPr/>
          <p:nvPr/>
        </p:nvGrpSpPr>
        <p:grpSpPr>
          <a:xfrm>
            <a:off x="7448797" y="4776025"/>
            <a:ext cx="4063349" cy="1506511"/>
            <a:chOff x="8306211" y="5374777"/>
            <a:chExt cx="2909365" cy="1506511"/>
          </a:xfrm>
        </p:grpSpPr>
        <p:sp>
          <p:nvSpPr>
            <p:cNvPr id="23" name="TextBox 22">
              <a:extLst>
                <a:ext uri="{FF2B5EF4-FFF2-40B4-BE49-F238E27FC236}">
                  <a16:creationId xmlns:a16="http://schemas.microsoft.com/office/drawing/2014/main" id="{A86837C9-8DE8-4913-AC9B-253FB7AEAE88}"/>
                </a:ext>
              </a:extLst>
            </p:cNvPr>
            <p:cNvSpPr txBox="1"/>
            <p:nvPr/>
          </p:nvSpPr>
          <p:spPr>
            <a:xfrm>
              <a:off x="8315999" y="5680959"/>
              <a:ext cx="2899577" cy="1200329"/>
            </a:xfrm>
            <a:prstGeom prst="rect">
              <a:avLst/>
            </a:prstGeom>
            <a:noFill/>
          </p:spPr>
          <p:txBody>
            <a:bodyPr wrap="square" rtlCol="0">
              <a:spAutoFit/>
            </a:bodyPr>
            <a:lstStyle/>
            <a:p>
              <a:pPr algn="r"/>
              <a:r>
                <a:rPr lang="en-US" altLang="ko-KR" sz="1200" b="1" dirty="0"/>
                <a:t>Model is evaluated using the Confusion matrix, AUC(Area under the curve), and ROC(Receiver operating characteristics) curve. In the confusion matrix, we should not always look for accuracy but also for sensitivity and specificity. ROC and AUC curve is plotted. designed. </a:t>
              </a:r>
              <a:endParaRPr lang="ko-KR" altLang="en-US" sz="1200" b="1" dirty="0"/>
            </a:p>
          </p:txBody>
        </p:sp>
        <p:sp>
          <p:nvSpPr>
            <p:cNvPr id="24" name="TextBox 23">
              <a:extLst>
                <a:ext uri="{FF2B5EF4-FFF2-40B4-BE49-F238E27FC236}">
                  <a16:creationId xmlns:a16="http://schemas.microsoft.com/office/drawing/2014/main" id="{8752D866-EBEB-4866-82F7-7C76C1C55ED0}"/>
                </a:ext>
              </a:extLst>
            </p:cNvPr>
            <p:cNvSpPr txBox="1"/>
            <p:nvPr/>
          </p:nvSpPr>
          <p:spPr>
            <a:xfrm>
              <a:off x="8306211" y="5374777"/>
              <a:ext cx="2908198" cy="307777"/>
            </a:xfrm>
            <a:prstGeom prst="rect">
              <a:avLst/>
            </a:prstGeom>
            <a:noFill/>
          </p:spPr>
          <p:txBody>
            <a:bodyPr wrap="square" rtlCol="0">
              <a:spAutoFit/>
            </a:bodyPr>
            <a:lstStyle/>
            <a:p>
              <a:pPr algn="r"/>
              <a:r>
                <a:rPr lang="en-US" altLang="ko-KR" sz="1400" b="1" dirty="0"/>
                <a:t>Model Evaluation</a:t>
              </a:r>
              <a:endParaRPr lang="ko-KR" altLang="en-US" sz="1400" b="1" dirty="0"/>
            </a:p>
          </p:txBody>
        </p:sp>
      </p:grpSp>
      <p:cxnSp>
        <p:nvCxnSpPr>
          <p:cNvPr id="26" name="Straight Connector 25">
            <a:extLst>
              <a:ext uri="{FF2B5EF4-FFF2-40B4-BE49-F238E27FC236}">
                <a16:creationId xmlns:a16="http://schemas.microsoft.com/office/drawing/2014/main" id="{24281E34-7DDC-4A0D-9E48-227F2BB1AD7C}"/>
              </a:ext>
            </a:extLst>
          </p:cNvPr>
          <p:cNvCxnSpPr>
            <a:cxnSpLocks/>
          </p:cNvCxnSpPr>
          <p:nvPr/>
        </p:nvCxnSpPr>
        <p:spPr>
          <a:xfrm>
            <a:off x="8337198" y="3585528"/>
            <a:ext cx="3142609" cy="4070"/>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27" name="그룹 5">
            <a:extLst>
              <a:ext uri="{FF2B5EF4-FFF2-40B4-BE49-F238E27FC236}">
                <a16:creationId xmlns:a16="http://schemas.microsoft.com/office/drawing/2014/main" id="{D3FB6BFF-1DB4-46A5-8566-7FAEC212D9DA}"/>
              </a:ext>
            </a:extLst>
          </p:cNvPr>
          <p:cNvGrpSpPr/>
          <p:nvPr/>
        </p:nvGrpSpPr>
        <p:grpSpPr>
          <a:xfrm>
            <a:off x="8190764" y="3328320"/>
            <a:ext cx="3380314" cy="968463"/>
            <a:chOff x="8519117" y="2990115"/>
            <a:chExt cx="2813021" cy="968463"/>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17F3BA-5A50-48AC-B6D2-1A23D6BD89A4}"/>
                    </a:ext>
                  </a:extLst>
                </p:cNvPr>
                <p:cNvSpPr txBox="1"/>
                <p:nvPr/>
              </p:nvSpPr>
              <p:spPr>
                <a:xfrm>
                  <a:off x="8519117" y="3312247"/>
                  <a:ext cx="2813021" cy="646331"/>
                </a:xfrm>
                <a:prstGeom prst="rect">
                  <a:avLst/>
                </a:prstGeom>
                <a:noFill/>
              </p:spPr>
              <p:txBody>
                <a:bodyPr wrap="square" rtlCol="0">
                  <a:spAutoFit/>
                </a:bodyPr>
                <a:lstStyle/>
                <a:p>
                  <a:pPr algn="r"/>
                  <a:r>
                    <a:rPr lang="en-US" altLang="ko-KR" sz="1200" b="1" dirty="0">
                      <a:solidFill>
                        <a:schemeClr val="tx1"/>
                      </a:solidFill>
                    </a:rPr>
                    <a:t>Logistic regression is based on sigmoid function where output is probability and input can be from -</a:t>
                  </a:r>
                  <a14:m>
                    <m:oMath xmlns:m="http://schemas.openxmlformats.org/officeDocument/2006/math">
                      <m:r>
                        <a:rPr lang="en-US" altLang="ko-KR" sz="1200" b="1" i="1" smtClean="0">
                          <a:solidFill>
                            <a:schemeClr val="tx1"/>
                          </a:solidFill>
                          <a:latin typeface="Cambria Math" panose="02040503050406030204" pitchFamily="18" charset="0"/>
                          <a:ea typeface="Cambria Math" panose="02040503050406030204" pitchFamily="18" charset="0"/>
                        </a:rPr>
                        <m:t>∞</m:t>
                      </m:r>
                    </m:oMath>
                  </a14:m>
                  <a:r>
                    <a:rPr lang="ko-KR" altLang="en-US" sz="1200" b="1" dirty="0">
                      <a:solidFill>
                        <a:schemeClr val="tx1"/>
                      </a:solidFill>
                    </a:rPr>
                    <a:t> </a:t>
                  </a:r>
                  <a:r>
                    <a:rPr lang="en-IN" altLang="ko-KR" sz="1200" b="1" dirty="0">
                      <a:solidFill>
                        <a:schemeClr val="tx1"/>
                      </a:solidFill>
                    </a:rPr>
                    <a:t>to</a:t>
                  </a:r>
                  <a:r>
                    <a:rPr lang="en-US" altLang="ko-KR" sz="1200" b="1" dirty="0">
                      <a:solidFill>
                        <a:schemeClr val="tx1"/>
                      </a:solidFill>
                      <a:ea typeface="Cambria Math" panose="02040503050406030204" pitchFamily="18" charset="0"/>
                    </a:rPr>
                    <a:t> +</a:t>
                  </a:r>
                  <a14:m>
                    <m:oMath xmlns:m="http://schemas.openxmlformats.org/officeDocument/2006/math">
                      <m:r>
                        <a:rPr lang="en-US" altLang="ko-KR" sz="1200" b="1" i="1">
                          <a:solidFill>
                            <a:schemeClr val="tx1"/>
                          </a:solidFill>
                          <a:latin typeface="Cambria Math" panose="02040503050406030204" pitchFamily="18" charset="0"/>
                          <a:ea typeface="Cambria Math" panose="02040503050406030204" pitchFamily="18" charset="0"/>
                        </a:rPr>
                        <m:t>∞</m:t>
                      </m:r>
                    </m:oMath>
                  </a14:m>
                  <a:r>
                    <a:rPr lang="en-IN" altLang="ko-KR" sz="1200" b="1" dirty="0">
                      <a:solidFill>
                        <a:schemeClr val="tx1"/>
                      </a:solidFill>
                    </a:rPr>
                    <a:t>.</a:t>
                  </a:r>
                  <a:endParaRPr lang="ko-KR" altLang="en-US" sz="1200" b="1" dirty="0">
                    <a:solidFill>
                      <a:schemeClr val="tx1"/>
                    </a:solidFill>
                  </a:endParaRPr>
                </a:p>
              </p:txBody>
            </p:sp>
          </mc:Choice>
          <mc:Fallback xmlns="">
            <p:sp>
              <p:nvSpPr>
                <p:cNvPr id="28" name="TextBox 27">
                  <a:extLst>
                    <a:ext uri="{FF2B5EF4-FFF2-40B4-BE49-F238E27FC236}">
                      <a16:creationId xmlns:a16="http://schemas.microsoft.com/office/drawing/2014/main" id="{3D17F3BA-5A50-48AC-B6D2-1A23D6BD89A4}"/>
                    </a:ext>
                  </a:extLst>
                </p:cNvPr>
                <p:cNvSpPr txBox="1">
                  <a:spLocks noRot="1" noChangeAspect="1" noMove="1" noResize="1" noEditPoints="1" noAdjustHandles="1" noChangeArrowheads="1" noChangeShapeType="1" noTextEdit="1"/>
                </p:cNvSpPr>
                <p:nvPr/>
              </p:nvSpPr>
              <p:spPr>
                <a:xfrm>
                  <a:off x="8519117" y="3312247"/>
                  <a:ext cx="2813021" cy="646331"/>
                </a:xfrm>
                <a:prstGeom prst="rect">
                  <a:avLst/>
                </a:prstGeom>
                <a:blipFill>
                  <a:blip r:embed="rId2"/>
                  <a:stretch>
                    <a:fillRect t="-1887" r="-1625" b="-5660"/>
                  </a:stretch>
                </a:blipFill>
              </p:spPr>
              <p:txBody>
                <a:bodyPr/>
                <a:lstStyle/>
                <a:p>
                  <a:r>
                    <a:rPr lang="en-IN">
                      <a:noFill/>
                    </a:rPr>
                    <a:t> </a:t>
                  </a:r>
                </a:p>
              </p:txBody>
            </p:sp>
          </mc:Fallback>
        </mc:AlternateContent>
        <p:sp>
          <p:nvSpPr>
            <p:cNvPr id="29" name="TextBox 28">
              <a:extLst>
                <a:ext uri="{FF2B5EF4-FFF2-40B4-BE49-F238E27FC236}">
                  <a16:creationId xmlns:a16="http://schemas.microsoft.com/office/drawing/2014/main" id="{F6DBA130-DF25-4E9C-89E4-780C6365848D}"/>
                </a:ext>
              </a:extLst>
            </p:cNvPr>
            <p:cNvSpPr txBox="1"/>
            <p:nvPr/>
          </p:nvSpPr>
          <p:spPr>
            <a:xfrm>
              <a:off x="8697852" y="2990115"/>
              <a:ext cx="2492196" cy="307777"/>
            </a:xfrm>
            <a:prstGeom prst="rect">
              <a:avLst/>
            </a:prstGeom>
            <a:noFill/>
          </p:spPr>
          <p:txBody>
            <a:bodyPr wrap="square" rtlCol="0">
              <a:spAutoFit/>
            </a:bodyPr>
            <a:lstStyle/>
            <a:p>
              <a:pPr algn="r"/>
              <a:r>
                <a:rPr lang="en-US" altLang="ko-KR" sz="1400" b="1" dirty="0"/>
                <a:t>Sigmoid Function</a:t>
              </a:r>
              <a:endParaRPr lang="ko-KR" altLang="en-US" sz="1400" b="1" dirty="0"/>
            </a:p>
          </p:txBody>
        </p:sp>
      </p:grpSp>
      <p:sp>
        <p:nvSpPr>
          <p:cNvPr id="30" name="Freeform 55">
            <a:extLst>
              <a:ext uri="{FF2B5EF4-FFF2-40B4-BE49-F238E27FC236}">
                <a16:creationId xmlns:a16="http://schemas.microsoft.com/office/drawing/2014/main" id="{13410DAA-6BB5-4163-8368-AEB2162422C2}"/>
              </a:ext>
            </a:extLst>
          </p:cNvPr>
          <p:cNvSpPr/>
          <p:nvPr/>
        </p:nvSpPr>
        <p:spPr>
          <a:xfrm rot="2700000">
            <a:off x="5082700" y="2965443"/>
            <a:ext cx="489070" cy="1198387"/>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1" name="Rectangle 30">
            <a:extLst>
              <a:ext uri="{FF2B5EF4-FFF2-40B4-BE49-F238E27FC236}">
                <a16:creationId xmlns:a16="http://schemas.microsoft.com/office/drawing/2014/main" id="{FF33891A-6938-44F8-BF3B-7DFA11A0001C}"/>
              </a:ext>
            </a:extLst>
          </p:cNvPr>
          <p:cNvSpPr/>
          <p:nvPr/>
        </p:nvSpPr>
        <p:spPr>
          <a:xfrm>
            <a:off x="7872231" y="3452905"/>
            <a:ext cx="295624" cy="29476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ame 17">
            <a:extLst>
              <a:ext uri="{FF2B5EF4-FFF2-40B4-BE49-F238E27FC236}">
                <a16:creationId xmlns:a16="http://schemas.microsoft.com/office/drawing/2014/main" id="{542EFEC0-C569-42E9-9CE9-E56BBC07A82C}"/>
              </a:ext>
            </a:extLst>
          </p:cNvPr>
          <p:cNvSpPr/>
          <p:nvPr/>
        </p:nvSpPr>
        <p:spPr>
          <a:xfrm>
            <a:off x="6938345" y="1482859"/>
            <a:ext cx="294760" cy="29476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3" name="Isosceles Triangle 8">
            <a:extLst>
              <a:ext uri="{FF2B5EF4-FFF2-40B4-BE49-F238E27FC236}">
                <a16:creationId xmlns:a16="http://schemas.microsoft.com/office/drawing/2014/main" id="{C7E27FCE-B4C1-4749-9B6F-BC5A3574F96D}"/>
              </a:ext>
            </a:extLst>
          </p:cNvPr>
          <p:cNvSpPr/>
          <p:nvPr/>
        </p:nvSpPr>
        <p:spPr>
          <a:xfrm rot="16200000">
            <a:off x="6927431" y="4909778"/>
            <a:ext cx="290652" cy="346534"/>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Text Placeholder 1">
            <a:extLst>
              <a:ext uri="{FF2B5EF4-FFF2-40B4-BE49-F238E27FC236}">
                <a16:creationId xmlns:a16="http://schemas.microsoft.com/office/drawing/2014/main" id="{5B1AA820-D865-49BF-9539-A0F46FFFF12D}"/>
              </a:ext>
            </a:extLst>
          </p:cNvPr>
          <p:cNvSpPr txBox="1">
            <a:spLocks/>
          </p:cNvSpPr>
          <p:nvPr/>
        </p:nvSpPr>
        <p:spPr>
          <a:xfrm>
            <a:off x="309401" y="334408"/>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gradFill flip="none" rotWithShape="1">
                  <a:gsLst>
                    <a:gs pos="0">
                      <a:schemeClr val="accent1"/>
                    </a:gs>
                    <a:gs pos="70000">
                      <a:schemeClr val="accent3"/>
                    </a:gs>
                    <a:gs pos="35000">
                      <a:schemeClr val="accent2"/>
                    </a:gs>
                    <a:gs pos="100000">
                      <a:schemeClr val="accent4"/>
                    </a:gs>
                  </a:gsLst>
                  <a:lin ang="0" scaled="1"/>
                  <a:tileRect/>
                </a:gradFill>
                <a:latin typeface="Engravers MT" panose="02090707080505020304" pitchFamily="18" charset="0"/>
              </a:rPr>
              <a:t>Logistic Regression</a:t>
            </a:r>
            <a:endParaRPr lang="en-US" b="1" dirty="0">
              <a:latin typeface="Engravers MT" panose="02090707080505020304" pitchFamily="18" charset="0"/>
            </a:endParaRPr>
          </a:p>
        </p:txBody>
      </p:sp>
    </p:spTree>
    <p:extLst>
      <p:ext uri="{BB962C8B-B14F-4D97-AF65-F5344CB8AC3E}">
        <p14:creationId xmlns:p14="http://schemas.microsoft.com/office/powerpoint/2010/main" val="3423133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F6D149-9C6B-431D-A497-2235E10DB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895" y="1910659"/>
            <a:ext cx="5826615" cy="2416244"/>
          </a:xfrm>
          <a:prstGeom prst="rect">
            <a:avLst/>
          </a:prstGeom>
        </p:spPr>
      </p:pic>
      <p:pic>
        <p:nvPicPr>
          <p:cNvPr id="8" name="Picture 7">
            <a:extLst>
              <a:ext uri="{FF2B5EF4-FFF2-40B4-BE49-F238E27FC236}">
                <a16:creationId xmlns:a16="http://schemas.microsoft.com/office/drawing/2014/main" id="{3A7872D5-9178-443A-AB0D-12592A6F8B0A}"/>
              </a:ext>
            </a:extLst>
          </p:cNvPr>
          <p:cNvPicPr>
            <a:picLocks noChangeAspect="1"/>
          </p:cNvPicPr>
          <p:nvPr/>
        </p:nvPicPr>
        <p:blipFill rotWithShape="1">
          <a:blip r:embed="rId3">
            <a:extLst>
              <a:ext uri="{28A0092B-C50C-407E-A947-70E740481C1C}">
                <a14:useLocalDpi xmlns:a14="http://schemas.microsoft.com/office/drawing/2010/main" val="0"/>
              </a:ext>
            </a:extLst>
          </a:blip>
          <a:srcRect l="1672" t="378" b="-141"/>
          <a:stretch/>
        </p:blipFill>
        <p:spPr bwMode="auto">
          <a:xfrm>
            <a:off x="772998" y="367030"/>
            <a:ext cx="4673485" cy="61239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4987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75FEC0-9120-4A44-A89B-4D97C73B76C0}"/>
              </a:ext>
            </a:extLst>
          </p:cNvPr>
          <p:cNvPicPr>
            <a:picLocks noChangeAspect="1"/>
          </p:cNvPicPr>
          <p:nvPr/>
        </p:nvPicPr>
        <p:blipFill rotWithShape="1">
          <a:blip r:embed="rId2">
            <a:extLst>
              <a:ext uri="{28A0092B-C50C-407E-A947-70E740481C1C}">
                <a14:useLocalDpi xmlns:a14="http://schemas.microsoft.com/office/drawing/2010/main" val="0"/>
              </a:ext>
            </a:extLst>
          </a:blip>
          <a:srcRect l="222" r="1111"/>
          <a:stretch/>
        </p:blipFill>
        <p:spPr bwMode="auto">
          <a:xfrm>
            <a:off x="457200" y="203265"/>
            <a:ext cx="4350470" cy="3086482"/>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6E53B94-0A57-4D9E-9B70-4A2F90C67F41}"/>
              </a:ext>
            </a:extLst>
          </p:cNvPr>
          <p:cNvPicPr>
            <a:picLocks noChangeAspect="1"/>
          </p:cNvPicPr>
          <p:nvPr/>
        </p:nvPicPr>
        <p:blipFill rotWithShape="1">
          <a:blip r:embed="rId3">
            <a:extLst>
              <a:ext uri="{28A0092B-C50C-407E-A947-70E740481C1C}">
                <a14:useLocalDpi xmlns:a14="http://schemas.microsoft.com/office/drawing/2010/main" val="0"/>
              </a:ext>
            </a:extLst>
          </a:blip>
          <a:srcRect l="222" r="1111"/>
          <a:stretch/>
        </p:blipFill>
        <p:spPr bwMode="auto">
          <a:xfrm>
            <a:off x="7337985" y="136386"/>
            <a:ext cx="4539004" cy="3220239"/>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9D877B3-884E-4035-ABD8-6CFCF002BFB1}"/>
              </a:ext>
            </a:extLst>
          </p:cNvPr>
          <p:cNvPicPr>
            <a:picLocks noChangeAspect="1"/>
          </p:cNvPicPr>
          <p:nvPr/>
        </p:nvPicPr>
        <p:blipFill rotWithShape="1">
          <a:blip r:embed="rId4">
            <a:extLst>
              <a:ext uri="{28A0092B-C50C-407E-A947-70E740481C1C}">
                <a14:useLocalDpi xmlns:a14="http://schemas.microsoft.com/office/drawing/2010/main" val="0"/>
              </a:ext>
            </a:extLst>
          </a:blip>
          <a:srcRect l="-667" t="6596" r="2896"/>
          <a:stretch/>
        </p:blipFill>
        <p:spPr bwMode="auto">
          <a:xfrm>
            <a:off x="3358960" y="3195687"/>
            <a:ext cx="5172298" cy="34590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8265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BD01C55-D8FE-497D-81D6-91B9A543B3A3}"/>
              </a:ext>
            </a:extLst>
          </p:cNvPr>
          <p:cNvSpPr txBox="1"/>
          <p:nvPr/>
        </p:nvSpPr>
        <p:spPr>
          <a:xfrm>
            <a:off x="5976594" y="503571"/>
            <a:ext cx="5719078" cy="3754874"/>
          </a:xfrm>
          <a:prstGeom prst="rect">
            <a:avLst/>
          </a:prstGeom>
          <a:noFill/>
        </p:spPr>
        <p:txBody>
          <a:bodyPr wrap="square" rtlCol="0" anchor="ctr">
            <a:spAutoFit/>
          </a:bodyPr>
          <a:lstStyle/>
          <a:p>
            <a:pPr algn="r"/>
            <a:r>
              <a:rPr lang="en-US" sz="1400" b="1" i="0" dirty="0">
                <a:effectLst/>
                <a:latin typeface="Calibri" panose="020F0502020204030204" pitchFamily="34" charset="0"/>
                <a:cs typeface="Calibri" panose="020F0502020204030204" pitchFamily="34" charset="0"/>
              </a:rPr>
              <a:t>Neural networks are built from units called Perceptrons. Perceptrons have one or more inputs, an activation function and an output. An ANN model is built up by combining them in structured layers. They are independent of each other, but the each connect to all the Perceptrons in the next layer.</a:t>
            </a:r>
          </a:p>
          <a:p>
            <a:pPr algn="r"/>
            <a:endParaRPr lang="en-US" sz="1400" b="1" i="0" dirty="0">
              <a:effectLst/>
              <a:latin typeface="Calibri" panose="020F0502020204030204" pitchFamily="34" charset="0"/>
              <a:cs typeface="Calibri" panose="020F0502020204030204" pitchFamily="34" charset="0"/>
            </a:endParaRPr>
          </a:p>
          <a:p>
            <a:r>
              <a:rPr lang="en-US" altLang="ko-KR" sz="1400" b="1" dirty="0">
                <a:latin typeface="Calibri" panose="020F0502020204030204" pitchFamily="34" charset="0"/>
                <a:cs typeface="Calibri" panose="020F0502020204030204" pitchFamily="34" charset="0"/>
              </a:rPr>
              <a:t>The input layer contains a Perceptrons for each predictor variable and one or more hidden layers contain a user defined number of Perceptrons. Each Perceptrons in the first hidden layer receives an input from the each Perceptrons in the input layer. If there is a second hidden layer, each Perceptrons in this layer receives an input from each Perceptrons in the first hidden layer, and so on with additional layers. </a:t>
            </a:r>
          </a:p>
          <a:p>
            <a:endParaRPr lang="en-US" altLang="ko-KR" sz="1400" b="1" dirty="0">
              <a:latin typeface="Calibri" panose="020F0502020204030204" pitchFamily="34" charset="0"/>
              <a:cs typeface="Calibri" panose="020F0502020204030204" pitchFamily="34" charset="0"/>
            </a:endParaRPr>
          </a:p>
          <a:p>
            <a:pPr algn="r"/>
            <a:r>
              <a:rPr lang="en-US" altLang="ko-KR" sz="1400" b="1" dirty="0">
                <a:latin typeface="Calibri" panose="020F0502020204030204" pitchFamily="34" charset="0"/>
                <a:cs typeface="Calibri" panose="020F0502020204030204" pitchFamily="34" charset="0"/>
              </a:rPr>
              <a:t>The output layer contains a Perceptron for each response variable (usually one, sometimes more in multivariate response situations). Each output Perceptron receives one input from each in the final hidden layer</a:t>
            </a:r>
          </a:p>
          <a:p>
            <a:pPr algn="r"/>
            <a:r>
              <a:rPr lang="en-US" altLang="ko-KR" sz="1400" b="1" dirty="0">
                <a:latin typeface="Calibri" panose="020F0502020204030204" pitchFamily="34" charset="0"/>
                <a:cs typeface="Calibri" panose="020F0502020204030204" pitchFamily="34" charset="0"/>
              </a:rPr>
              <a:t>They have a nonlinear activation which determines their output value based upon the values of their inputs.</a:t>
            </a:r>
            <a:endParaRPr lang="ko-KR" altLang="en-US" sz="1400" b="1" dirty="0">
              <a:latin typeface="Calibri" panose="020F0502020204030204" pitchFamily="34" charset="0"/>
              <a:cs typeface="Calibri" panose="020F0502020204030204" pitchFamily="34" charset="0"/>
            </a:endParaRPr>
          </a:p>
        </p:txBody>
      </p:sp>
      <p:pic>
        <p:nvPicPr>
          <p:cNvPr id="4" name="Picture Placeholder 3">
            <a:extLst>
              <a:ext uri="{FF2B5EF4-FFF2-40B4-BE49-F238E27FC236}">
                <a16:creationId xmlns:a16="http://schemas.microsoft.com/office/drawing/2014/main" id="{A391A72B-FDE8-478D-85D1-CF0A49A05F53}"/>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8107" t="-962" r="19454" b="962"/>
          <a:stretch/>
        </p:blipFill>
        <p:spPr>
          <a:xfrm>
            <a:off x="0" y="0"/>
            <a:ext cx="5872899" cy="6858000"/>
          </a:xfrm>
        </p:spPr>
      </p:pic>
      <p:sp>
        <p:nvSpPr>
          <p:cNvPr id="7" name="Text Placeholder 1">
            <a:extLst>
              <a:ext uri="{FF2B5EF4-FFF2-40B4-BE49-F238E27FC236}">
                <a16:creationId xmlns:a16="http://schemas.microsoft.com/office/drawing/2014/main" id="{36EF4A9A-C858-4810-BD4F-0DCDD86B56E4}"/>
              </a:ext>
            </a:extLst>
          </p:cNvPr>
          <p:cNvSpPr txBox="1">
            <a:spLocks/>
          </p:cNvSpPr>
          <p:nvPr/>
        </p:nvSpPr>
        <p:spPr>
          <a:xfrm>
            <a:off x="6669428" y="4893992"/>
            <a:ext cx="49538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4800" b="1" dirty="0">
                <a:gradFill flip="none" rotWithShape="1">
                  <a:gsLst>
                    <a:gs pos="0">
                      <a:schemeClr val="accent1"/>
                    </a:gs>
                    <a:gs pos="70000">
                      <a:schemeClr val="accent3"/>
                    </a:gs>
                    <a:gs pos="35000">
                      <a:schemeClr val="accent2"/>
                    </a:gs>
                    <a:gs pos="100000">
                      <a:schemeClr val="accent4"/>
                    </a:gs>
                  </a:gsLst>
                  <a:lin ang="0" scaled="1"/>
                  <a:tileRect/>
                </a:gradFill>
                <a:latin typeface="Engravers MT" panose="02090707080505020304" pitchFamily="18" charset="0"/>
              </a:rPr>
              <a:t>ARTIFICIAL NEURAL NETWORKS</a:t>
            </a:r>
            <a:endParaRPr lang="en-US" sz="4800" b="1" dirty="0">
              <a:latin typeface="Engravers MT" panose="02090707080505020304" pitchFamily="18" charset="0"/>
            </a:endParaRPr>
          </a:p>
        </p:txBody>
      </p:sp>
      <p:sp>
        <p:nvSpPr>
          <p:cNvPr id="5" name="Rectangle 4">
            <a:extLst>
              <a:ext uri="{FF2B5EF4-FFF2-40B4-BE49-F238E27FC236}">
                <a16:creationId xmlns:a16="http://schemas.microsoft.com/office/drawing/2014/main" id="{74DC3A50-DBAF-42EB-B9A5-7CBB98BC751E}"/>
              </a:ext>
            </a:extLst>
          </p:cNvPr>
          <p:cNvSpPr/>
          <p:nvPr/>
        </p:nvSpPr>
        <p:spPr>
          <a:xfrm>
            <a:off x="0" y="697583"/>
            <a:ext cx="876693" cy="53921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CD8C8894-231B-4AE5-BFB0-F4921983CA28}"/>
              </a:ext>
            </a:extLst>
          </p:cNvPr>
          <p:cNvSpPr/>
          <p:nvPr/>
        </p:nvSpPr>
        <p:spPr>
          <a:xfrm rot="5400000">
            <a:off x="6045014" y="1364456"/>
            <a:ext cx="325223" cy="106618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55F39648-44C4-4F2A-AA2F-7433C8E8BE88}"/>
              </a:ext>
            </a:extLst>
          </p:cNvPr>
          <p:cNvSpPr/>
          <p:nvPr/>
        </p:nvSpPr>
        <p:spPr>
          <a:xfrm>
            <a:off x="5048053" y="1793453"/>
            <a:ext cx="876693" cy="2825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9761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6FECF5-08B6-4797-B75F-F59758571E96}"/>
              </a:ext>
            </a:extLst>
          </p:cNvPr>
          <p:cNvPicPr>
            <a:picLocks noChangeAspect="1"/>
          </p:cNvPicPr>
          <p:nvPr/>
        </p:nvPicPr>
        <p:blipFill rotWithShape="1">
          <a:blip r:embed="rId2">
            <a:extLst>
              <a:ext uri="{28A0092B-C50C-407E-A947-70E740481C1C}">
                <a14:useLocalDpi xmlns:a14="http://schemas.microsoft.com/office/drawing/2010/main" val="0"/>
              </a:ext>
            </a:extLst>
          </a:blip>
          <a:srcRect l="8249" r="9413"/>
          <a:stretch/>
        </p:blipFill>
        <p:spPr bwMode="auto">
          <a:xfrm>
            <a:off x="470582" y="42420"/>
            <a:ext cx="11081731" cy="677315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9941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3575ED45-45ED-4A66-B3E9-6DC0B84AADD2}"/>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211" r="2880"/>
          <a:stretch/>
        </p:blipFill>
        <p:spPr>
          <a:xfrm>
            <a:off x="162585" y="0"/>
            <a:ext cx="6946838" cy="6832275"/>
          </a:xfrm>
        </p:spPr>
      </p:pic>
      <p:sp>
        <p:nvSpPr>
          <p:cNvPr id="4" name="TextBox 3">
            <a:extLst>
              <a:ext uri="{FF2B5EF4-FFF2-40B4-BE49-F238E27FC236}">
                <a16:creationId xmlns:a16="http://schemas.microsoft.com/office/drawing/2014/main" id="{4F378574-C82F-4300-A087-B1D71E2FBD8E}"/>
              </a:ext>
            </a:extLst>
          </p:cNvPr>
          <p:cNvSpPr txBox="1"/>
          <p:nvPr/>
        </p:nvSpPr>
        <p:spPr>
          <a:xfrm>
            <a:off x="7716970" y="563247"/>
            <a:ext cx="4001986" cy="2062103"/>
          </a:xfrm>
          <a:prstGeom prst="rect">
            <a:avLst/>
          </a:prstGeom>
          <a:noFill/>
        </p:spPr>
        <p:txBody>
          <a:bodyPr wrap="square" rtlCol="0" anchor="ctr">
            <a:spAutoFit/>
          </a:bodyPr>
          <a:lstStyle/>
          <a:p>
            <a:r>
              <a:rPr lang="en-US" altLang="ko-KR" sz="1600" b="1" dirty="0">
                <a:latin typeface="Calibri" panose="020F0502020204030204" pitchFamily="34" charset="0"/>
                <a:cs typeface="Calibri" panose="020F0502020204030204" pitchFamily="34" charset="0"/>
              </a:rPr>
              <a:t>Decision tree is a graph to represent choices and their results in form of a tree. The nodes in the graph represent an event or choice and the edges of the graph represent the decision rules or conditions. </a:t>
            </a:r>
          </a:p>
          <a:p>
            <a:endParaRPr lang="en-US" altLang="ko-KR" sz="1600" b="1" dirty="0">
              <a:latin typeface="Calibri" panose="020F0502020204030204" pitchFamily="34" charset="0"/>
              <a:cs typeface="Calibri" panose="020F0502020204030204" pitchFamily="34" charset="0"/>
            </a:endParaRPr>
          </a:p>
          <a:p>
            <a:pPr algn="r"/>
            <a:r>
              <a:rPr lang="en-US" altLang="ko-KR" sz="1600" b="1" dirty="0">
                <a:latin typeface="Calibri" panose="020F0502020204030204" pitchFamily="34" charset="0"/>
                <a:cs typeface="Calibri" panose="020F0502020204030204" pitchFamily="34" charset="0"/>
              </a:rPr>
              <a:t>It is mostly used in Machine Learning and Data Mining applications using R.</a:t>
            </a:r>
          </a:p>
        </p:txBody>
      </p:sp>
      <p:sp>
        <p:nvSpPr>
          <p:cNvPr id="6" name="TextBox 5">
            <a:extLst>
              <a:ext uri="{FF2B5EF4-FFF2-40B4-BE49-F238E27FC236}">
                <a16:creationId xmlns:a16="http://schemas.microsoft.com/office/drawing/2014/main" id="{FC3AC786-E4F2-4986-90DC-974485C91ED0}"/>
              </a:ext>
            </a:extLst>
          </p:cNvPr>
          <p:cNvSpPr txBox="1"/>
          <p:nvPr/>
        </p:nvSpPr>
        <p:spPr>
          <a:xfrm>
            <a:off x="10788964" y="3567439"/>
            <a:ext cx="1080671" cy="923330"/>
          </a:xfrm>
          <a:prstGeom prst="rect">
            <a:avLst/>
          </a:prstGeom>
          <a:noFill/>
        </p:spPr>
        <p:txBody>
          <a:bodyPr wrap="square" lIns="108000" rIns="108000" rtlCol="0" anchor="ctr">
            <a:spAutoFit/>
          </a:bodyPr>
          <a:lstStyle/>
          <a:p>
            <a:pPr algn="ctr"/>
            <a:r>
              <a:rPr lang="en-US" altLang="ko-KR" sz="5400" b="1" dirty="0">
                <a:solidFill>
                  <a:schemeClr val="accent1"/>
                </a:solidFill>
                <a:latin typeface="Calibri" panose="020F0502020204030204" pitchFamily="34" charset="0"/>
                <a:cs typeface="Calibri" panose="020F0502020204030204" pitchFamily="34" charset="0"/>
              </a:rPr>
              <a:t>01</a:t>
            </a:r>
            <a:endParaRPr lang="ko-KR" altLang="en-US" sz="5400" b="1" dirty="0">
              <a:solidFill>
                <a:schemeClr val="accent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58CE401-3E4D-4EF4-9C98-CFF549DF5BA8}"/>
              </a:ext>
            </a:extLst>
          </p:cNvPr>
          <p:cNvSpPr txBox="1"/>
          <p:nvPr/>
        </p:nvSpPr>
        <p:spPr>
          <a:xfrm>
            <a:off x="10788964" y="4629208"/>
            <a:ext cx="1080671" cy="923330"/>
          </a:xfrm>
          <a:prstGeom prst="rect">
            <a:avLst/>
          </a:prstGeom>
          <a:noFill/>
        </p:spPr>
        <p:txBody>
          <a:bodyPr wrap="square" lIns="108000" rIns="108000" rtlCol="0" anchor="ctr">
            <a:spAutoFit/>
          </a:bodyPr>
          <a:lstStyle/>
          <a:p>
            <a:pPr algn="ctr"/>
            <a:r>
              <a:rPr lang="en-US" altLang="ko-KR" sz="5400" b="1" dirty="0">
                <a:solidFill>
                  <a:schemeClr val="accent1"/>
                </a:solidFill>
                <a:latin typeface="Calibri" panose="020F0502020204030204" pitchFamily="34" charset="0"/>
                <a:cs typeface="Calibri" panose="020F0502020204030204" pitchFamily="34" charset="0"/>
              </a:rPr>
              <a:t>02</a:t>
            </a:r>
            <a:endParaRPr lang="ko-KR" altLang="en-US" sz="5400" b="1" dirty="0">
              <a:solidFill>
                <a:schemeClr val="accent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CA2236A-E9D0-4D0F-A9B4-0A0A2FC5FD46}"/>
              </a:ext>
            </a:extLst>
          </p:cNvPr>
          <p:cNvSpPr txBox="1"/>
          <p:nvPr/>
        </p:nvSpPr>
        <p:spPr>
          <a:xfrm>
            <a:off x="10788964" y="5690977"/>
            <a:ext cx="1080671" cy="923330"/>
          </a:xfrm>
          <a:prstGeom prst="rect">
            <a:avLst/>
          </a:prstGeom>
          <a:noFill/>
        </p:spPr>
        <p:txBody>
          <a:bodyPr wrap="square" lIns="108000" rIns="108000" rtlCol="0" anchor="ctr">
            <a:spAutoFit/>
          </a:bodyPr>
          <a:lstStyle/>
          <a:p>
            <a:pPr algn="ctr"/>
            <a:r>
              <a:rPr lang="en-US" altLang="ko-KR" sz="5400" b="1" dirty="0">
                <a:solidFill>
                  <a:schemeClr val="accent1"/>
                </a:solidFill>
                <a:latin typeface="Calibri" panose="020F0502020204030204" pitchFamily="34" charset="0"/>
                <a:cs typeface="Calibri" panose="020F0502020204030204" pitchFamily="34" charset="0"/>
              </a:rPr>
              <a:t>03</a:t>
            </a:r>
            <a:endParaRPr lang="ko-KR" altLang="en-US" sz="5400" b="1" dirty="0">
              <a:solidFill>
                <a:schemeClr val="accent1"/>
              </a:solidFill>
              <a:latin typeface="Calibri" panose="020F0502020204030204" pitchFamily="34" charset="0"/>
              <a:cs typeface="Calibri" panose="020F0502020204030204" pitchFamily="34" charset="0"/>
            </a:endParaRPr>
          </a:p>
        </p:txBody>
      </p:sp>
      <p:grpSp>
        <p:nvGrpSpPr>
          <p:cNvPr id="9" name="Group 33">
            <a:extLst>
              <a:ext uri="{FF2B5EF4-FFF2-40B4-BE49-F238E27FC236}">
                <a16:creationId xmlns:a16="http://schemas.microsoft.com/office/drawing/2014/main" id="{0331E72B-CE29-4317-8B7D-EE901902B0B4}"/>
              </a:ext>
            </a:extLst>
          </p:cNvPr>
          <p:cNvGrpSpPr/>
          <p:nvPr/>
        </p:nvGrpSpPr>
        <p:grpSpPr>
          <a:xfrm>
            <a:off x="7190134" y="3561520"/>
            <a:ext cx="3393967" cy="687214"/>
            <a:chOff x="-787473" y="1114177"/>
            <a:chExt cx="5240995" cy="687214"/>
          </a:xfrm>
        </p:grpSpPr>
        <p:sp>
          <p:nvSpPr>
            <p:cNvPr id="10" name="TextBox 9">
              <a:extLst>
                <a:ext uri="{FF2B5EF4-FFF2-40B4-BE49-F238E27FC236}">
                  <a16:creationId xmlns:a16="http://schemas.microsoft.com/office/drawing/2014/main" id="{A91A69F9-1E48-40EF-98A3-D1DA6BE34685}"/>
                </a:ext>
              </a:extLst>
            </p:cNvPr>
            <p:cNvSpPr txBox="1"/>
            <p:nvPr/>
          </p:nvSpPr>
          <p:spPr>
            <a:xfrm>
              <a:off x="-787473" y="1114177"/>
              <a:ext cx="5240995" cy="307777"/>
            </a:xfrm>
            <a:prstGeom prst="rect">
              <a:avLst/>
            </a:prstGeom>
            <a:noFill/>
          </p:spPr>
          <p:txBody>
            <a:bodyPr wrap="square" rtlCol="0" anchor="ctr">
              <a:spAutoFit/>
            </a:bodyPr>
            <a:lstStyle/>
            <a:p>
              <a:pPr algn="r"/>
              <a:r>
                <a:rPr lang="en-US" altLang="ko-KR" sz="1400" b="1" dirty="0">
                  <a:cs typeface="Arial" pitchFamily="34" charset="0"/>
                </a:rPr>
                <a:t>Easy Interpretations and Predictions</a:t>
              </a:r>
              <a:endParaRPr lang="ko-KR" altLang="en-US" sz="1400" b="1" dirty="0">
                <a:cs typeface="Arial" pitchFamily="34" charset="0"/>
              </a:endParaRPr>
            </a:p>
          </p:txBody>
        </p:sp>
        <p:sp>
          <p:nvSpPr>
            <p:cNvPr id="11" name="TextBox 10">
              <a:extLst>
                <a:ext uri="{FF2B5EF4-FFF2-40B4-BE49-F238E27FC236}">
                  <a16:creationId xmlns:a16="http://schemas.microsoft.com/office/drawing/2014/main" id="{51E0D57B-53C7-460D-B440-466DE55E0BB5}"/>
                </a:ext>
              </a:extLst>
            </p:cNvPr>
            <p:cNvSpPr txBox="1"/>
            <p:nvPr/>
          </p:nvSpPr>
          <p:spPr>
            <a:xfrm>
              <a:off x="-460976" y="1339726"/>
              <a:ext cx="4910610" cy="461665"/>
            </a:xfrm>
            <a:prstGeom prst="rect">
              <a:avLst/>
            </a:prstGeom>
            <a:noFill/>
          </p:spPr>
          <p:txBody>
            <a:bodyPr wrap="square" rtlCol="0">
              <a:spAutoFit/>
            </a:bodyPr>
            <a:lstStyle/>
            <a:p>
              <a:pPr algn="r"/>
              <a:r>
                <a:rPr lang="en-US" altLang="ko-KR" sz="1200" dirty="0">
                  <a:cs typeface="Arial" pitchFamily="34" charset="0"/>
                </a:rPr>
                <a:t>Simple to understand and to interpret. Trees can be visualized. </a:t>
              </a:r>
            </a:p>
          </p:txBody>
        </p:sp>
      </p:grpSp>
      <p:grpSp>
        <p:nvGrpSpPr>
          <p:cNvPr id="12" name="Group 33">
            <a:extLst>
              <a:ext uri="{FF2B5EF4-FFF2-40B4-BE49-F238E27FC236}">
                <a16:creationId xmlns:a16="http://schemas.microsoft.com/office/drawing/2014/main" id="{4ECD8D8D-5E0E-49C7-844C-345561363A9F}"/>
              </a:ext>
            </a:extLst>
          </p:cNvPr>
          <p:cNvGrpSpPr/>
          <p:nvPr/>
        </p:nvGrpSpPr>
        <p:grpSpPr>
          <a:xfrm>
            <a:off x="7394997" y="4516494"/>
            <a:ext cx="3191622" cy="871880"/>
            <a:chOff x="-475010" y="1114177"/>
            <a:chExt cx="4928532" cy="871880"/>
          </a:xfrm>
        </p:grpSpPr>
        <p:sp>
          <p:nvSpPr>
            <p:cNvPr id="13" name="TextBox 12">
              <a:extLst>
                <a:ext uri="{FF2B5EF4-FFF2-40B4-BE49-F238E27FC236}">
                  <a16:creationId xmlns:a16="http://schemas.microsoft.com/office/drawing/2014/main" id="{54C500AA-B30E-445E-8D6F-429B4CB99F76}"/>
                </a:ext>
              </a:extLst>
            </p:cNvPr>
            <p:cNvSpPr txBox="1"/>
            <p:nvPr/>
          </p:nvSpPr>
          <p:spPr>
            <a:xfrm>
              <a:off x="-475010" y="1114177"/>
              <a:ext cx="4928532" cy="307777"/>
            </a:xfrm>
            <a:prstGeom prst="rect">
              <a:avLst/>
            </a:prstGeom>
            <a:noFill/>
          </p:spPr>
          <p:txBody>
            <a:bodyPr wrap="square" rtlCol="0" anchor="ctr">
              <a:spAutoFit/>
            </a:bodyPr>
            <a:lstStyle/>
            <a:p>
              <a:pPr algn="r"/>
              <a:r>
                <a:rPr lang="en-US" altLang="ko-KR" sz="1400" b="1" dirty="0">
                  <a:cs typeface="Arial" pitchFamily="34" charset="0"/>
                </a:rPr>
                <a:t>Handling Missing Data</a:t>
              </a:r>
              <a:endParaRPr lang="ko-KR" altLang="en-US" sz="1400" b="1" dirty="0">
                <a:cs typeface="Arial" pitchFamily="34" charset="0"/>
              </a:endParaRPr>
            </a:p>
          </p:txBody>
        </p:sp>
        <p:sp>
          <p:nvSpPr>
            <p:cNvPr id="14" name="TextBox 13">
              <a:extLst>
                <a:ext uri="{FF2B5EF4-FFF2-40B4-BE49-F238E27FC236}">
                  <a16:creationId xmlns:a16="http://schemas.microsoft.com/office/drawing/2014/main" id="{C85D394C-A363-4F4D-831D-4B30B47CA8E6}"/>
                </a:ext>
              </a:extLst>
            </p:cNvPr>
            <p:cNvSpPr txBox="1"/>
            <p:nvPr/>
          </p:nvSpPr>
          <p:spPr>
            <a:xfrm>
              <a:off x="-460976" y="1339726"/>
              <a:ext cx="4910610" cy="646331"/>
            </a:xfrm>
            <a:prstGeom prst="rect">
              <a:avLst/>
            </a:prstGeom>
            <a:noFill/>
          </p:spPr>
          <p:txBody>
            <a:bodyPr wrap="square" rtlCol="0">
              <a:spAutoFit/>
            </a:bodyPr>
            <a:lstStyle/>
            <a:p>
              <a:pPr algn="r"/>
              <a:r>
                <a:rPr lang="en-US" altLang="ko-KR" sz="1200" dirty="0">
                  <a:cs typeface="Arial" pitchFamily="34" charset="0"/>
                </a:rPr>
                <a:t>Missing values in the data also do not affect the process of building a decision tree to any considerable extent.</a:t>
              </a:r>
            </a:p>
          </p:txBody>
        </p:sp>
      </p:grpSp>
      <p:grpSp>
        <p:nvGrpSpPr>
          <p:cNvPr id="15" name="Group 33">
            <a:extLst>
              <a:ext uri="{FF2B5EF4-FFF2-40B4-BE49-F238E27FC236}">
                <a16:creationId xmlns:a16="http://schemas.microsoft.com/office/drawing/2014/main" id="{142ED704-B429-4F96-A78C-CE7DC09AFF66}"/>
              </a:ext>
            </a:extLst>
          </p:cNvPr>
          <p:cNvGrpSpPr/>
          <p:nvPr/>
        </p:nvGrpSpPr>
        <p:grpSpPr>
          <a:xfrm>
            <a:off x="7190134" y="5552538"/>
            <a:ext cx="3396485" cy="1056546"/>
            <a:chOff x="-791361" y="1114177"/>
            <a:chExt cx="5244883" cy="1056546"/>
          </a:xfrm>
        </p:grpSpPr>
        <p:sp>
          <p:nvSpPr>
            <p:cNvPr id="16" name="TextBox 15">
              <a:extLst>
                <a:ext uri="{FF2B5EF4-FFF2-40B4-BE49-F238E27FC236}">
                  <a16:creationId xmlns:a16="http://schemas.microsoft.com/office/drawing/2014/main" id="{1DB8D09B-83DE-4A23-A289-C5FC65EB9ED3}"/>
                </a:ext>
              </a:extLst>
            </p:cNvPr>
            <p:cNvSpPr txBox="1"/>
            <p:nvPr/>
          </p:nvSpPr>
          <p:spPr>
            <a:xfrm>
              <a:off x="-475010" y="1114177"/>
              <a:ext cx="4928532" cy="307777"/>
            </a:xfrm>
            <a:prstGeom prst="rect">
              <a:avLst/>
            </a:prstGeom>
            <a:noFill/>
          </p:spPr>
          <p:txBody>
            <a:bodyPr wrap="square" rtlCol="0" anchor="ctr">
              <a:spAutoFit/>
            </a:bodyPr>
            <a:lstStyle/>
            <a:p>
              <a:pPr algn="r"/>
              <a:r>
                <a:rPr lang="en-US" altLang="ko-KR" sz="1400" b="1" dirty="0">
                  <a:cs typeface="Arial" pitchFamily="34" charset="0"/>
                </a:rPr>
                <a:t>Identifying Variables</a:t>
              </a:r>
              <a:endParaRPr lang="ko-KR" altLang="en-US" sz="1400" b="1" dirty="0">
                <a:cs typeface="Arial" pitchFamily="34" charset="0"/>
              </a:endParaRPr>
            </a:p>
          </p:txBody>
        </p:sp>
        <p:sp>
          <p:nvSpPr>
            <p:cNvPr id="17" name="TextBox 16">
              <a:extLst>
                <a:ext uri="{FF2B5EF4-FFF2-40B4-BE49-F238E27FC236}">
                  <a16:creationId xmlns:a16="http://schemas.microsoft.com/office/drawing/2014/main" id="{2616A109-679F-4472-83D9-DEB5F657A511}"/>
                </a:ext>
              </a:extLst>
            </p:cNvPr>
            <p:cNvSpPr txBox="1"/>
            <p:nvPr/>
          </p:nvSpPr>
          <p:spPr>
            <a:xfrm>
              <a:off x="-791361" y="1339726"/>
              <a:ext cx="5240995" cy="830997"/>
            </a:xfrm>
            <a:prstGeom prst="rect">
              <a:avLst/>
            </a:prstGeom>
            <a:noFill/>
          </p:spPr>
          <p:txBody>
            <a:bodyPr wrap="square" rtlCol="0">
              <a:spAutoFit/>
            </a:bodyPr>
            <a:lstStyle/>
            <a:p>
              <a:pPr algn="r"/>
              <a:r>
                <a:rPr lang="en-US" altLang="ko-KR" sz="1200" dirty="0">
                  <a:cs typeface="Arial" pitchFamily="34" charset="0"/>
                </a:rPr>
                <a:t>A decision tree does not require normalization of data and scaling as well. Compared to other algorithms decision trees requires less effort for data preparation during pre-processing. </a:t>
              </a:r>
            </a:p>
          </p:txBody>
        </p:sp>
      </p:grpSp>
      <p:grpSp>
        <p:nvGrpSpPr>
          <p:cNvPr id="21" name="Group 20">
            <a:extLst>
              <a:ext uri="{FF2B5EF4-FFF2-40B4-BE49-F238E27FC236}">
                <a16:creationId xmlns:a16="http://schemas.microsoft.com/office/drawing/2014/main" id="{92187E71-F354-4022-A1A8-34A7FE507D25}"/>
              </a:ext>
            </a:extLst>
          </p:cNvPr>
          <p:cNvGrpSpPr/>
          <p:nvPr/>
        </p:nvGrpSpPr>
        <p:grpSpPr>
          <a:xfrm>
            <a:off x="0" y="545888"/>
            <a:ext cx="7601830" cy="1005840"/>
            <a:chOff x="0" y="545888"/>
            <a:chExt cx="7601830" cy="1005840"/>
          </a:xfrm>
        </p:grpSpPr>
        <p:sp>
          <p:nvSpPr>
            <p:cNvPr id="18"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Text Placeholder 13">
            <a:extLst>
              <a:ext uri="{FF2B5EF4-FFF2-40B4-BE49-F238E27FC236}">
                <a16:creationId xmlns:a16="http://schemas.microsoft.com/office/drawing/2014/main" id="{2EBEB7C2-D7C3-497B-80DB-D6B9144C801F}"/>
              </a:ext>
            </a:extLst>
          </p:cNvPr>
          <p:cNvSpPr txBox="1">
            <a:spLocks/>
          </p:cNvSpPr>
          <p:nvPr/>
        </p:nvSpPr>
        <p:spPr>
          <a:xfrm>
            <a:off x="0" y="381845"/>
            <a:ext cx="6027955" cy="13253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000" b="1" dirty="0">
                <a:latin typeface="Engravers MT" panose="02090707080505020304" pitchFamily="18" charset="0"/>
                <a:cs typeface="Arial" pitchFamily="34" charset="0"/>
              </a:rPr>
              <a:t>DECISION TREES</a:t>
            </a:r>
          </a:p>
        </p:txBody>
      </p:sp>
      <p:sp>
        <p:nvSpPr>
          <p:cNvPr id="26" name="TextBox 25">
            <a:extLst>
              <a:ext uri="{FF2B5EF4-FFF2-40B4-BE49-F238E27FC236}">
                <a16:creationId xmlns:a16="http://schemas.microsoft.com/office/drawing/2014/main" id="{503A683B-7879-4F64-87FC-7B21B802EDDF}"/>
              </a:ext>
            </a:extLst>
          </p:cNvPr>
          <p:cNvSpPr txBox="1"/>
          <p:nvPr/>
        </p:nvSpPr>
        <p:spPr>
          <a:xfrm>
            <a:off x="6138687" y="3001805"/>
            <a:ext cx="7158551" cy="461665"/>
          </a:xfrm>
          <a:prstGeom prst="rect">
            <a:avLst/>
          </a:prstGeom>
          <a:noFill/>
        </p:spPr>
        <p:txBody>
          <a:bodyPr wrap="square" rtlCol="0" anchor="ctr">
            <a:spAutoFit/>
          </a:bodyPr>
          <a:lstStyle/>
          <a:p>
            <a:pPr algn="ctr"/>
            <a:r>
              <a:rPr lang="en-IN" altLang="ko-KR" sz="2400" b="1" dirty="0">
                <a:gradFill flip="none" rotWithShape="1">
                  <a:gsLst>
                    <a:gs pos="0">
                      <a:schemeClr val="accent1"/>
                    </a:gs>
                    <a:gs pos="70000">
                      <a:schemeClr val="accent3"/>
                    </a:gs>
                    <a:gs pos="35000">
                      <a:schemeClr val="accent2"/>
                    </a:gs>
                    <a:gs pos="100000">
                      <a:schemeClr val="accent4"/>
                    </a:gs>
                  </a:gsLst>
                  <a:lin ang="0" scaled="1"/>
                  <a:tileRect/>
                </a:gradFill>
                <a:effectLst>
                  <a:glow rad="228600">
                    <a:schemeClr val="accent4">
                      <a:satMod val="175000"/>
                      <a:alpha val="40000"/>
                    </a:schemeClr>
                  </a:glow>
                </a:effectLst>
                <a:latin typeface="Javanese Text" panose="02000000000000000000" pitchFamily="2" charset="0"/>
                <a:cs typeface="Arial" pitchFamily="34" charset="0"/>
              </a:rPr>
              <a:t>Advantages of Decision Trees</a:t>
            </a:r>
            <a:endParaRPr lang="en-US" altLang="ko-KR" sz="2400" b="1" dirty="0">
              <a:gradFill flip="none" rotWithShape="1">
                <a:gsLst>
                  <a:gs pos="0">
                    <a:schemeClr val="accent1"/>
                  </a:gs>
                  <a:gs pos="70000">
                    <a:schemeClr val="accent3"/>
                  </a:gs>
                  <a:gs pos="35000">
                    <a:schemeClr val="accent2"/>
                  </a:gs>
                  <a:gs pos="100000">
                    <a:schemeClr val="accent4"/>
                  </a:gs>
                </a:gsLst>
                <a:lin ang="0" scaled="1"/>
                <a:tileRect/>
              </a:gradFill>
              <a:effectLst>
                <a:glow rad="228600">
                  <a:schemeClr val="accent4">
                    <a:satMod val="175000"/>
                    <a:alpha val="40000"/>
                  </a:schemeClr>
                </a:glow>
              </a:effectLst>
              <a:latin typeface="Javanese Text" panose="02000000000000000000" pitchFamily="2" charset="0"/>
              <a:cs typeface="Arial" pitchFamily="34" charset="0"/>
            </a:endParaRPr>
          </a:p>
        </p:txBody>
      </p:sp>
    </p:spTree>
    <p:extLst>
      <p:ext uri="{BB962C8B-B14F-4D97-AF65-F5344CB8AC3E}">
        <p14:creationId xmlns:p14="http://schemas.microsoft.com/office/powerpoint/2010/main" val="326541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40549C-C340-4F6D-8322-E6EE3E295AB8}"/>
              </a:ext>
            </a:extLst>
          </p:cNvPr>
          <p:cNvPicPr>
            <a:picLocks noChangeAspect="1"/>
          </p:cNvPicPr>
          <p:nvPr/>
        </p:nvPicPr>
        <p:blipFill>
          <a:blip r:embed="rId2">
            <a:extLst>
              <a:ext uri="{28A0092B-C50C-407E-A947-70E740481C1C}">
                <a14:useLocalDpi xmlns:a14="http://schemas.microsoft.com/office/drawing/2010/main" val="0"/>
              </a:ext>
            </a:extLst>
          </a:blip>
          <a:srcRect l="1111" r="1111"/>
          <a:stretch>
            <a:fillRect/>
          </a:stretch>
        </p:blipFill>
        <p:spPr bwMode="auto">
          <a:xfrm>
            <a:off x="1582132" y="197349"/>
            <a:ext cx="9027736" cy="646330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0559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FE0290C-03A9-4949-A379-CCC9015A54A7}"/>
              </a:ext>
            </a:extLst>
          </p:cNvPr>
          <p:cNvGrpSpPr/>
          <p:nvPr/>
        </p:nvGrpSpPr>
        <p:grpSpPr>
          <a:xfrm>
            <a:off x="161730" y="2193789"/>
            <a:ext cx="11868539" cy="1452325"/>
            <a:chOff x="-96" y="4174554"/>
            <a:chExt cx="12191999" cy="1452325"/>
          </a:xfrm>
        </p:grpSpPr>
        <p:sp>
          <p:nvSpPr>
            <p:cNvPr id="4" name="TextBox 3">
              <a:extLst>
                <a:ext uri="{FF2B5EF4-FFF2-40B4-BE49-F238E27FC236}">
                  <a16:creationId xmlns:a16="http://schemas.microsoft.com/office/drawing/2014/main" id="{1DF8EF26-7AD5-4E7F-95B3-9A57CF80C483}"/>
                </a:ext>
              </a:extLst>
            </p:cNvPr>
            <p:cNvSpPr txBox="1"/>
            <p:nvPr/>
          </p:nvSpPr>
          <p:spPr>
            <a:xfrm>
              <a:off x="-96" y="4174554"/>
              <a:ext cx="12191999" cy="1015663"/>
            </a:xfrm>
            <a:prstGeom prst="rect">
              <a:avLst/>
            </a:prstGeom>
            <a:noFill/>
          </p:spPr>
          <p:txBody>
            <a:bodyPr wrap="square" rtlCol="0" anchor="ctr">
              <a:spAutoFit/>
            </a:bodyPr>
            <a:lstStyle/>
            <a:p>
              <a:pPr algn="ctr"/>
              <a:r>
                <a:rPr lang="en-US" altLang="ko-KR" sz="6000" b="1" dirty="0">
                  <a:latin typeface="Engravers MT" panose="02090707080505020304" pitchFamily="18" charset="0"/>
                  <a:cs typeface="Arial" pitchFamily="34" charset="0"/>
                </a:rPr>
                <a:t>THANK YOU!</a:t>
              </a:r>
              <a:endParaRPr lang="ko-KR" altLang="en-US" sz="6000" b="1" dirty="0">
                <a:latin typeface="Engravers MT" panose="02090707080505020304" pitchFamily="18" charset="0"/>
                <a:cs typeface="Arial" pitchFamily="34" charset="0"/>
              </a:endParaRPr>
            </a:p>
          </p:txBody>
        </p:sp>
        <p:sp>
          <p:nvSpPr>
            <p:cNvPr id="5" name="TextBox 4">
              <a:extLst>
                <a:ext uri="{FF2B5EF4-FFF2-40B4-BE49-F238E27FC236}">
                  <a16:creationId xmlns:a16="http://schemas.microsoft.com/office/drawing/2014/main" id="{BADEB2CA-D11F-4CA5-BC5A-6C38FF4BF392}"/>
                </a:ext>
              </a:extLst>
            </p:cNvPr>
            <p:cNvSpPr txBox="1"/>
            <p:nvPr/>
          </p:nvSpPr>
          <p:spPr>
            <a:xfrm>
              <a:off x="51" y="4980548"/>
              <a:ext cx="12191852" cy="646331"/>
            </a:xfrm>
            <a:prstGeom prst="rect">
              <a:avLst/>
            </a:prstGeom>
            <a:noFill/>
          </p:spPr>
          <p:txBody>
            <a:bodyPr wrap="square" rtlCol="0" anchor="ctr">
              <a:spAutoFit/>
            </a:bodyPr>
            <a:lstStyle/>
            <a:p>
              <a:pPr algn="ctr"/>
              <a:r>
                <a:rPr lang="en-US" altLang="ko-KR" b="1" dirty="0">
                  <a:cs typeface="Arial" pitchFamily="34" charset="0"/>
                </a:rPr>
                <a:t>From:- Group IV</a:t>
              </a:r>
            </a:p>
            <a:p>
              <a:pPr algn="ctr"/>
              <a:endParaRPr lang="en-US" altLang="ko-KR" b="1" dirty="0">
                <a:cs typeface="Arial" pitchFamily="34" charset="0"/>
              </a:endParaRPr>
            </a:p>
          </p:txBody>
        </p:sp>
      </p:grpSp>
      <p:sp>
        <p:nvSpPr>
          <p:cNvPr id="7" name="TextBox 6">
            <a:extLst>
              <a:ext uri="{FF2B5EF4-FFF2-40B4-BE49-F238E27FC236}">
                <a16:creationId xmlns:a16="http://schemas.microsoft.com/office/drawing/2014/main" id="{3FD85831-8A31-4D85-BA7F-4814AA343D79}"/>
              </a:ext>
            </a:extLst>
          </p:cNvPr>
          <p:cNvSpPr txBox="1"/>
          <p:nvPr/>
        </p:nvSpPr>
        <p:spPr>
          <a:xfrm>
            <a:off x="3827283" y="3662611"/>
            <a:ext cx="4675695" cy="2800767"/>
          </a:xfrm>
          <a:prstGeom prst="rect">
            <a:avLst/>
          </a:prstGeom>
          <a:noFill/>
        </p:spPr>
        <p:txBody>
          <a:bodyPr wrap="square" rtlCol="0">
            <a:spAutoFit/>
          </a:bodyPr>
          <a:lstStyle/>
          <a:p>
            <a:pPr algn="ctr"/>
            <a:r>
              <a:rPr lang="en-IN" altLang="ko-KR" sz="1600" b="1" dirty="0">
                <a:latin typeface="Calibri" panose="020F0502020204030204" pitchFamily="34" charset="0"/>
                <a:cs typeface="Calibri" panose="020F0502020204030204" pitchFamily="34" charset="0"/>
              </a:rPr>
              <a:t>SAGAR C BELLAD    –     19BAI10183</a:t>
            </a:r>
          </a:p>
          <a:p>
            <a:pPr algn="ctr"/>
            <a:r>
              <a:rPr lang="en-IN" altLang="ko-KR" sz="1600" b="1" dirty="0">
                <a:latin typeface="Calibri" panose="020F0502020204030204" pitchFamily="34" charset="0"/>
                <a:cs typeface="Calibri" panose="020F0502020204030204" pitchFamily="34" charset="0"/>
              </a:rPr>
              <a:t>FAIZAN MIRZA        – 	  19BAI10157</a:t>
            </a:r>
          </a:p>
          <a:p>
            <a:pPr algn="ctr"/>
            <a:r>
              <a:rPr lang="en-IN" altLang="ko-KR" sz="1600" b="1" dirty="0">
                <a:latin typeface="Calibri" panose="020F0502020204030204" pitchFamily="34" charset="0"/>
                <a:cs typeface="Calibri" panose="020F0502020204030204" pitchFamily="34" charset="0"/>
              </a:rPr>
              <a:t>RAJAT KAUSHIK      –     19BAI10110</a:t>
            </a:r>
          </a:p>
          <a:p>
            <a:pPr algn="ctr"/>
            <a:r>
              <a:rPr lang="en-US" altLang="ko-KR" sz="1600" b="1" dirty="0">
                <a:latin typeface="Calibri" panose="020F0502020204030204" pitchFamily="34" charset="0"/>
                <a:cs typeface="Calibri" panose="020F0502020204030204" pitchFamily="34" charset="0"/>
              </a:rPr>
              <a:t>ASHWIN R                –</a:t>
            </a:r>
            <a:r>
              <a:rPr lang="ko-KR" altLang="en-US" sz="1600" b="1" dirty="0">
                <a:latin typeface="Calibri" panose="020F0502020204030204" pitchFamily="34" charset="0"/>
                <a:cs typeface="Calibri" panose="020F0502020204030204" pitchFamily="34" charset="0"/>
              </a:rPr>
              <a:t>     </a:t>
            </a:r>
            <a:r>
              <a:rPr lang="en-IN" altLang="ko-KR" sz="1600" b="1" dirty="0">
                <a:latin typeface="Calibri" panose="020F0502020204030204" pitchFamily="34" charset="0"/>
                <a:cs typeface="Calibri" panose="020F0502020204030204" pitchFamily="34" charset="0"/>
              </a:rPr>
              <a:t>19BAI10132</a:t>
            </a:r>
          </a:p>
          <a:p>
            <a:pPr algn="ctr"/>
            <a:r>
              <a:rPr lang="en-IN" altLang="ko-KR" sz="1600" b="1" dirty="0">
                <a:latin typeface="Calibri" panose="020F0502020204030204" pitchFamily="34" charset="0"/>
                <a:cs typeface="Calibri" panose="020F0502020204030204" pitchFamily="34" charset="0"/>
              </a:rPr>
              <a:t>HARDIK MAHTO     –     19BAI10126</a:t>
            </a:r>
          </a:p>
          <a:p>
            <a:pPr algn="ctr"/>
            <a:r>
              <a:rPr lang="en-IN" altLang="ko-KR" sz="1600" b="1" dirty="0">
                <a:latin typeface="Calibri" panose="020F0502020204030204" pitchFamily="34" charset="0"/>
                <a:cs typeface="Calibri" panose="020F0502020204030204" pitchFamily="34" charset="0"/>
              </a:rPr>
              <a:t>VIGNESH M             –     19BAI10107</a:t>
            </a:r>
          </a:p>
          <a:p>
            <a:pPr algn="ctr"/>
            <a:r>
              <a:rPr lang="en-IN" altLang="ko-KR" sz="1600" b="1" dirty="0">
                <a:latin typeface="Calibri" panose="020F0502020204030204" pitchFamily="34" charset="0"/>
                <a:cs typeface="Calibri" panose="020F0502020204030204" pitchFamily="34" charset="0"/>
              </a:rPr>
              <a:t>HARSHAVARDHAN J –   19BAI10009</a:t>
            </a:r>
          </a:p>
          <a:p>
            <a:pPr algn="ctr"/>
            <a:r>
              <a:rPr lang="en-IN" altLang="ko-KR" sz="1600" b="1" dirty="0">
                <a:latin typeface="Calibri" panose="020F0502020204030204" pitchFamily="34" charset="0"/>
                <a:cs typeface="Calibri" panose="020F0502020204030204" pitchFamily="34" charset="0"/>
              </a:rPr>
              <a:t>SATVIK SHETTY       –     19BAI10051</a:t>
            </a:r>
          </a:p>
          <a:p>
            <a:r>
              <a:rPr lang="en-IN" altLang="ko-KR" sz="1600" b="1" dirty="0">
                <a:latin typeface="Calibri" panose="020F0502020204030204" pitchFamily="34" charset="0"/>
                <a:cs typeface="Calibri" panose="020F0502020204030204" pitchFamily="34" charset="0"/>
              </a:rPr>
              <a:t>                 ANANYA MAHAPATRA – 19BAI10061</a:t>
            </a:r>
          </a:p>
          <a:p>
            <a:r>
              <a:rPr lang="en-IN" altLang="ko-KR" sz="1600" b="1" dirty="0">
                <a:latin typeface="Calibri" panose="020F0502020204030204" pitchFamily="34" charset="0"/>
                <a:cs typeface="Calibri" panose="020F0502020204030204" pitchFamily="34" charset="0"/>
              </a:rPr>
              <a:t>                 VIKANSH GAUTAM  –    19BAI10024</a:t>
            </a:r>
          </a:p>
          <a:p>
            <a:r>
              <a:rPr lang="en-IN" altLang="ko-KR" sz="1600" b="1" dirty="0">
                <a:latin typeface="Calibri" panose="020F0502020204030204" pitchFamily="34" charset="0"/>
                <a:cs typeface="Calibri" panose="020F0502020204030204" pitchFamily="34" charset="0"/>
              </a:rPr>
              <a:t>                 SNEHIL SHARMA       –   19BAI10134</a:t>
            </a:r>
          </a:p>
        </p:txBody>
      </p:sp>
    </p:spTree>
    <p:extLst>
      <p:ext uri="{BB962C8B-B14F-4D97-AF65-F5344CB8AC3E}">
        <p14:creationId xmlns:p14="http://schemas.microsoft.com/office/powerpoint/2010/main" val="82165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8A5733-5D61-47F0-A1DE-71300E4F1519}"/>
              </a:ext>
            </a:extLst>
          </p:cNvPr>
          <p:cNvSpPr txBox="1"/>
          <p:nvPr/>
        </p:nvSpPr>
        <p:spPr>
          <a:xfrm>
            <a:off x="323461" y="185880"/>
            <a:ext cx="11868539" cy="1015663"/>
          </a:xfrm>
          <a:prstGeom prst="rect">
            <a:avLst/>
          </a:prstGeom>
          <a:noFill/>
        </p:spPr>
        <p:txBody>
          <a:bodyPr wrap="square" rtlCol="0" anchor="ctr">
            <a:spAutoFit/>
          </a:bodyPr>
          <a:lstStyle/>
          <a:p>
            <a:pPr algn="ctr"/>
            <a:r>
              <a:rPr lang="en-US" altLang="ko-KR" sz="6000" b="1" dirty="0">
                <a:latin typeface="Engravers MT" panose="02090707080505020304" pitchFamily="18" charset="0"/>
                <a:cs typeface="Arial" pitchFamily="34" charset="0"/>
              </a:rPr>
              <a:t>References</a:t>
            </a:r>
            <a:endParaRPr lang="ko-KR" altLang="en-US" sz="6000" b="1" dirty="0">
              <a:latin typeface="Engravers MT" panose="02090707080505020304" pitchFamily="18" charset="0"/>
              <a:cs typeface="Arial" pitchFamily="34" charset="0"/>
            </a:endParaRPr>
          </a:p>
        </p:txBody>
      </p:sp>
      <p:sp>
        <p:nvSpPr>
          <p:cNvPr id="4" name="TextBox 3">
            <a:extLst>
              <a:ext uri="{FF2B5EF4-FFF2-40B4-BE49-F238E27FC236}">
                <a16:creationId xmlns:a16="http://schemas.microsoft.com/office/drawing/2014/main" id="{C40A6BB1-D145-47C9-BF5E-F099BDB76546}"/>
              </a:ext>
            </a:extLst>
          </p:cNvPr>
          <p:cNvSpPr txBox="1"/>
          <p:nvPr/>
        </p:nvSpPr>
        <p:spPr>
          <a:xfrm>
            <a:off x="5809268" y="1457781"/>
            <a:ext cx="6094428" cy="4801314"/>
          </a:xfrm>
          <a:prstGeom prst="rect">
            <a:avLst/>
          </a:prstGeom>
          <a:noFill/>
        </p:spPr>
        <p:txBody>
          <a:bodyPr wrap="square">
            <a:spAutoFit/>
          </a:bodyPr>
          <a:lstStyle/>
          <a:p>
            <a:r>
              <a:rPr lang="en-IN" altLang="ko-KR" sz="1800" b="1"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https://www.axisbank.com/progress-with-us/managing-credit/what-are-the-types-of-credit-card-frauds-in-india</a:t>
            </a:r>
            <a:endParaRPr lang="en-IN" altLang="ko-KR" sz="1800" b="1" dirty="0">
              <a:latin typeface="Calibri" panose="020F0502020204030204" pitchFamily="34" charset="0"/>
              <a:cs typeface="Calibri" panose="020F0502020204030204" pitchFamily="34" charset="0"/>
            </a:endParaRPr>
          </a:p>
          <a:p>
            <a:endParaRPr lang="en-IN" altLang="ko-KR" sz="1800" b="1" dirty="0">
              <a:latin typeface="Calibri" panose="020F0502020204030204" pitchFamily="34" charset="0"/>
              <a:cs typeface="Calibri" panose="020F0502020204030204" pitchFamily="34" charset="0"/>
            </a:endParaRPr>
          </a:p>
          <a:p>
            <a:r>
              <a:rPr lang="en-IN" altLang="ko-KR" sz="1800" b="1"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https://en.wikipedia.org/wiki/Credit_card_fraud#Means_of_payment_card_fraud</a:t>
            </a:r>
            <a:endParaRPr lang="en-IN" altLang="ko-KR" sz="1800" b="1" dirty="0">
              <a:latin typeface="Calibri" panose="020F0502020204030204" pitchFamily="34" charset="0"/>
              <a:cs typeface="Calibri" panose="020F0502020204030204" pitchFamily="34" charset="0"/>
            </a:endParaRPr>
          </a:p>
          <a:p>
            <a:endParaRPr lang="en-IN" altLang="ko-KR" b="1" dirty="0">
              <a:latin typeface="Calibri" panose="020F0502020204030204" pitchFamily="34" charset="0"/>
              <a:cs typeface="Calibri" panose="020F0502020204030204" pitchFamily="34" charset="0"/>
            </a:endParaRPr>
          </a:p>
          <a:p>
            <a:r>
              <a:rPr lang="en-IN" altLang="ko-KR" sz="18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https://rpubs.com/julianhatwell/annr</a:t>
            </a:r>
            <a:endParaRPr lang="en-IN" altLang="ko-KR" sz="1800" b="1" dirty="0">
              <a:latin typeface="Calibri" panose="020F0502020204030204" pitchFamily="34" charset="0"/>
              <a:cs typeface="Calibri" panose="020F0502020204030204" pitchFamily="34" charset="0"/>
            </a:endParaRPr>
          </a:p>
          <a:p>
            <a:endParaRPr lang="en-IN" altLang="ko-KR" b="1" dirty="0">
              <a:latin typeface="Calibri" panose="020F0502020204030204" pitchFamily="34" charset="0"/>
              <a:cs typeface="Calibri" panose="020F0502020204030204" pitchFamily="34" charset="0"/>
            </a:endParaRPr>
          </a:p>
          <a:p>
            <a:r>
              <a:rPr lang="en-IN" altLang="ko-KR" sz="1800" b="1"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https://www.r-bloggers.com/2021/04/decision-trees-in-r/</a:t>
            </a:r>
            <a:endParaRPr lang="en-IN" altLang="ko-KR" sz="1800" b="1" dirty="0">
              <a:latin typeface="Calibri" panose="020F0502020204030204" pitchFamily="34" charset="0"/>
              <a:cs typeface="Calibri" panose="020F0502020204030204" pitchFamily="34" charset="0"/>
            </a:endParaRPr>
          </a:p>
          <a:p>
            <a:endParaRPr lang="en-IN" altLang="ko-KR" b="1" dirty="0">
              <a:latin typeface="Calibri" panose="020F0502020204030204" pitchFamily="34" charset="0"/>
              <a:cs typeface="Calibri" panose="020F0502020204030204" pitchFamily="34" charset="0"/>
            </a:endParaRPr>
          </a:p>
          <a:p>
            <a:r>
              <a:rPr lang="en-IN" altLang="ko-KR" sz="1800" b="1"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https://www.datacamp.com/community/tutorials/logistic-regression-R</a:t>
            </a:r>
            <a:endParaRPr lang="en-IN" altLang="ko-KR" sz="1800" b="1" dirty="0">
              <a:latin typeface="Calibri" panose="020F0502020204030204" pitchFamily="34" charset="0"/>
              <a:cs typeface="Calibri" panose="020F0502020204030204" pitchFamily="34" charset="0"/>
            </a:endParaRPr>
          </a:p>
          <a:p>
            <a:endParaRPr lang="en-IN" altLang="ko-KR" b="1" dirty="0">
              <a:latin typeface="Calibri" panose="020F0502020204030204" pitchFamily="34" charset="0"/>
              <a:cs typeface="Calibri" panose="020F0502020204030204" pitchFamily="34" charset="0"/>
            </a:endParaRPr>
          </a:p>
          <a:p>
            <a:endParaRPr lang="en-IN" altLang="ko-KR" sz="1800" b="1" dirty="0">
              <a:latin typeface="Calibri" panose="020F0502020204030204" pitchFamily="34" charset="0"/>
              <a:cs typeface="Calibri" panose="020F0502020204030204" pitchFamily="34" charset="0"/>
            </a:endParaRPr>
          </a:p>
          <a:p>
            <a:endParaRPr lang="en-IN" altLang="ko-KR" sz="1800" b="1" dirty="0">
              <a:latin typeface="Calibri" panose="020F0502020204030204" pitchFamily="34" charset="0"/>
              <a:cs typeface="Calibri" panose="020F0502020204030204" pitchFamily="34" charset="0"/>
            </a:endParaRPr>
          </a:p>
          <a:p>
            <a:endParaRPr lang="en-IN" altLang="ko-KR" sz="1800" b="1" dirty="0">
              <a:latin typeface="Calibri" panose="020F0502020204030204" pitchFamily="34" charset="0"/>
              <a:cs typeface="Calibri" panose="020F0502020204030204" pitchFamily="34" charset="0"/>
            </a:endParaRPr>
          </a:p>
          <a:p>
            <a:endParaRPr lang="en-IN" altLang="ko-KR" sz="1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411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2264685" y="4661399"/>
            <a:ext cx="3807069" cy="830997"/>
          </a:xfrm>
          <a:prstGeom prst="rect">
            <a:avLst/>
          </a:prstGeom>
          <a:noFill/>
          <a:effectLst>
            <a:glow rad="228600">
              <a:schemeClr val="accent6">
                <a:satMod val="175000"/>
                <a:alpha val="40000"/>
              </a:schemeClr>
            </a:glow>
          </a:effectLst>
        </p:spPr>
        <p:txBody>
          <a:bodyPr wrap="square" rtlCol="0" anchor="ctr">
            <a:spAutoFit/>
          </a:bodyPr>
          <a:lstStyle>
            <a:defPPr>
              <a:defRPr lang="en-US"/>
            </a:defPPr>
            <a:lvl1pPr>
              <a:defRPr sz="4800" b="1">
                <a:gradFill flip="none" rotWithShape="1">
                  <a:gsLst>
                    <a:gs pos="0">
                      <a:schemeClr val="accent1"/>
                    </a:gs>
                    <a:gs pos="70000">
                      <a:schemeClr val="accent3"/>
                    </a:gs>
                    <a:gs pos="35000">
                      <a:schemeClr val="accent2"/>
                    </a:gs>
                    <a:gs pos="100000">
                      <a:schemeClr val="accent4"/>
                    </a:gs>
                  </a:gsLst>
                  <a:lin ang="0" scaled="1"/>
                  <a:tileRect/>
                </a:gradFill>
                <a:latin typeface="+mj-lt"/>
                <a:cs typeface="Arial" pitchFamily="34" charset="0"/>
              </a:defRPr>
            </a:lvl1pPr>
          </a:lstStyle>
          <a:p>
            <a:r>
              <a:rPr lang="en-US" altLang="ko-KR" dirty="0">
                <a:gradFill flip="none" rotWithShape="1">
                  <a:gsLst>
                    <a:gs pos="0">
                      <a:schemeClr val="accent1"/>
                    </a:gs>
                    <a:gs pos="70000">
                      <a:schemeClr val="accent3"/>
                    </a:gs>
                    <a:gs pos="35000">
                      <a:schemeClr val="accent2"/>
                    </a:gs>
                    <a:gs pos="100000">
                      <a:schemeClr val="accent4"/>
                    </a:gs>
                  </a:gsLst>
                  <a:lin ang="10800000" scaled="1"/>
                  <a:tileRect/>
                </a:gradFill>
                <a:latin typeface="Engravers MT" panose="02090707080505020304" pitchFamily="18" charset="0"/>
              </a:rPr>
              <a:t>Index</a:t>
            </a:r>
            <a:endParaRPr lang="ko-KR" altLang="en-US" dirty="0">
              <a:gradFill flip="none" rotWithShape="1">
                <a:gsLst>
                  <a:gs pos="0">
                    <a:schemeClr val="accent1"/>
                  </a:gs>
                  <a:gs pos="70000">
                    <a:schemeClr val="accent3"/>
                  </a:gs>
                  <a:gs pos="35000">
                    <a:schemeClr val="accent2"/>
                  </a:gs>
                  <a:gs pos="100000">
                    <a:schemeClr val="accent4"/>
                  </a:gs>
                </a:gsLst>
                <a:lin ang="10800000" scaled="1"/>
                <a:tileRect/>
              </a:gradFill>
              <a:latin typeface="Engravers MT" panose="02090707080505020304" pitchFamily="18" charset="0"/>
            </a:endParaRPr>
          </a:p>
        </p:txBody>
      </p:sp>
      <p:sp>
        <p:nvSpPr>
          <p:cNvPr id="11" name="TextBox 10">
            <a:extLst>
              <a:ext uri="{FF2B5EF4-FFF2-40B4-BE49-F238E27FC236}">
                <a16:creationId xmlns:a16="http://schemas.microsoft.com/office/drawing/2014/main" id="{483F24E8-45A3-4924-A003-288F30497EBE}"/>
              </a:ext>
            </a:extLst>
          </p:cNvPr>
          <p:cNvSpPr txBox="1"/>
          <p:nvPr/>
        </p:nvSpPr>
        <p:spPr>
          <a:xfrm>
            <a:off x="6778276" y="718621"/>
            <a:ext cx="3849291"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latin typeface="Calibri" panose="020F0502020204030204" pitchFamily="34" charset="0"/>
                <a:cs typeface="Calibri" panose="020F0502020204030204" pitchFamily="34" charset="0"/>
              </a:rPr>
              <a:t>Introduction to R Programming</a:t>
            </a:r>
            <a:endParaRPr lang="ko-KR" altLang="en-US" sz="2000" b="1" dirty="0">
              <a:solidFill>
                <a:schemeClr val="tx1">
                  <a:lumMod val="85000"/>
                  <a:lumOff val="15000"/>
                </a:schemeClr>
              </a:solidFill>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7B03CDB2-CE3F-4010-AC14-F00B6E1FF049}"/>
              </a:ext>
            </a:extLst>
          </p:cNvPr>
          <p:cNvCxnSpPr>
            <a:cxnSpLocks/>
          </p:cNvCxnSpPr>
          <p:nvPr/>
        </p:nvCxnSpPr>
        <p:spPr>
          <a:xfrm flipV="1">
            <a:off x="6538490" y="1103341"/>
            <a:ext cx="4328802" cy="26860"/>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FED855-6F48-41D9-B0D2-D691F56D852E}"/>
              </a:ext>
            </a:extLst>
          </p:cNvPr>
          <p:cNvSpPr/>
          <p:nvPr/>
        </p:nvSpPr>
        <p:spPr>
          <a:xfrm>
            <a:off x="5885724" y="797032"/>
            <a:ext cx="652766" cy="652766"/>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TextBox 8">
            <a:extLst>
              <a:ext uri="{FF2B5EF4-FFF2-40B4-BE49-F238E27FC236}">
                <a16:creationId xmlns:a16="http://schemas.microsoft.com/office/drawing/2014/main" id="{1069C16D-3D41-4840-A60D-52E7B1E94B78}"/>
              </a:ext>
            </a:extLst>
          </p:cNvPr>
          <p:cNvSpPr txBox="1"/>
          <p:nvPr/>
        </p:nvSpPr>
        <p:spPr>
          <a:xfrm>
            <a:off x="5925453" y="895350"/>
            <a:ext cx="566763" cy="400110"/>
          </a:xfrm>
          <a:prstGeom prst="rect">
            <a:avLst/>
          </a:prstGeom>
          <a:noFill/>
        </p:spPr>
        <p:txBody>
          <a:bodyPr wrap="square" lIns="108000" rIns="108000" rtlCol="0">
            <a:spAutoFit/>
          </a:bodyPr>
          <a:lstStyle/>
          <a:p>
            <a:pPr algn="ctr"/>
            <a:r>
              <a:rPr lang="en-US" altLang="ko-KR" sz="2000" b="1" dirty="0">
                <a:solidFill>
                  <a:schemeClr val="tx1">
                    <a:lumMod val="85000"/>
                    <a:lumOff val="15000"/>
                  </a:schemeClr>
                </a:solidFill>
                <a:latin typeface="ROG Fonts" panose="00000500000000000000" pitchFamily="50" charset="0"/>
                <a:cs typeface="Arial" pitchFamily="34" charset="0"/>
              </a:rPr>
              <a:t>01</a:t>
            </a:r>
            <a:endParaRPr lang="ko-KR" altLang="en-US" sz="2000" b="1" dirty="0">
              <a:solidFill>
                <a:schemeClr val="tx1">
                  <a:lumMod val="85000"/>
                  <a:lumOff val="15000"/>
                </a:schemeClr>
              </a:solidFill>
              <a:latin typeface="ROG Fonts" panose="00000500000000000000" pitchFamily="50" charset="0"/>
              <a:cs typeface="Arial" pitchFamily="34" charset="0"/>
            </a:endParaRPr>
          </a:p>
        </p:txBody>
      </p:sp>
      <p:sp>
        <p:nvSpPr>
          <p:cNvPr id="25" name="TextBox 24">
            <a:extLst>
              <a:ext uri="{FF2B5EF4-FFF2-40B4-BE49-F238E27FC236}">
                <a16:creationId xmlns:a16="http://schemas.microsoft.com/office/drawing/2014/main" id="{4E681D34-0E05-45D7-911D-3394E94171BE}"/>
              </a:ext>
            </a:extLst>
          </p:cNvPr>
          <p:cNvSpPr txBox="1"/>
          <p:nvPr/>
        </p:nvSpPr>
        <p:spPr>
          <a:xfrm>
            <a:off x="6778276" y="2153492"/>
            <a:ext cx="4914507"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latin typeface="Calibri" panose="020F0502020204030204" pitchFamily="34" charset="0"/>
                <a:cs typeface="Calibri" panose="020F0502020204030204" pitchFamily="34" charset="0"/>
              </a:rPr>
              <a:t>Introduction to Credit Card Frauds</a:t>
            </a:r>
            <a:endParaRPr lang="ko-KR" altLang="en-US" sz="2000" b="1" dirty="0">
              <a:solidFill>
                <a:schemeClr val="tx1">
                  <a:lumMod val="85000"/>
                  <a:lumOff val="15000"/>
                </a:schemeClr>
              </a:solidFill>
              <a:latin typeface="Calibri" panose="020F0502020204030204" pitchFamily="34" charset="0"/>
              <a:cs typeface="Calibri" panose="020F0502020204030204" pitchFamily="34" charset="0"/>
            </a:endParaRPr>
          </a:p>
        </p:txBody>
      </p:sp>
      <p:cxnSp>
        <p:nvCxnSpPr>
          <p:cNvPr id="22" name="Straight Connector 21">
            <a:extLst>
              <a:ext uri="{FF2B5EF4-FFF2-40B4-BE49-F238E27FC236}">
                <a16:creationId xmlns:a16="http://schemas.microsoft.com/office/drawing/2014/main" id="{8B8215D2-BAF6-4493-ABCA-4F0EBAF0E035}"/>
              </a:ext>
            </a:extLst>
          </p:cNvPr>
          <p:cNvCxnSpPr>
            <a:cxnSpLocks/>
          </p:cNvCxnSpPr>
          <p:nvPr/>
        </p:nvCxnSpPr>
        <p:spPr>
          <a:xfrm flipV="1">
            <a:off x="6538490" y="2539473"/>
            <a:ext cx="4328802" cy="26860"/>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0E17FBE-7D1C-48B3-B0D9-6B0DA2A91441}"/>
              </a:ext>
            </a:extLst>
          </p:cNvPr>
          <p:cNvSpPr/>
          <p:nvPr/>
        </p:nvSpPr>
        <p:spPr>
          <a:xfrm>
            <a:off x="5885724" y="2233164"/>
            <a:ext cx="652766" cy="652766"/>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TextBox 23">
            <a:extLst>
              <a:ext uri="{FF2B5EF4-FFF2-40B4-BE49-F238E27FC236}">
                <a16:creationId xmlns:a16="http://schemas.microsoft.com/office/drawing/2014/main" id="{D28D30A2-DC8D-4076-AD6B-50356C9CC4BB}"/>
              </a:ext>
            </a:extLst>
          </p:cNvPr>
          <p:cNvSpPr txBox="1"/>
          <p:nvPr/>
        </p:nvSpPr>
        <p:spPr>
          <a:xfrm>
            <a:off x="5839451" y="2331482"/>
            <a:ext cx="775953" cy="400110"/>
          </a:xfrm>
          <a:prstGeom prst="rect">
            <a:avLst/>
          </a:prstGeom>
          <a:noFill/>
        </p:spPr>
        <p:txBody>
          <a:bodyPr wrap="square" lIns="108000" rIns="108000" rtlCol="0">
            <a:spAutoFit/>
          </a:bodyPr>
          <a:lstStyle/>
          <a:p>
            <a:pPr algn="ctr"/>
            <a:r>
              <a:rPr lang="en-US" altLang="ko-KR" sz="2000" b="1" dirty="0">
                <a:solidFill>
                  <a:schemeClr val="tx1">
                    <a:lumMod val="85000"/>
                    <a:lumOff val="15000"/>
                  </a:schemeClr>
                </a:solidFill>
                <a:latin typeface="ROG Fonts" panose="00000500000000000000" pitchFamily="50" charset="0"/>
                <a:cs typeface="Arial" pitchFamily="34" charset="0"/>
              </a:rPr>
              <a:t>02</a:t>
            </a:r>
            <a:endParaRPr lang="ko-KR" altLang="en-US" sz="2000" b="1" dirty="0">
              <a:solidFill>
                <a:schemeClr val="tx1">
                  <a:lumMod val="85000"/>
                  <a:lumOff val="15000"/>
                </a:schemeClr>
              </a:solidFill>
              <a:latin typeface="ROG Fonts" panose="00000500000000000000" pitchFamily="50" charset="0"/>
              <a:cs typeface="Arial" pitchFamily="34" charset="0"/>
            </a:endParaRPr>
          </a:p>
        </p:txBody>
      </p:sp>
      <p:sp>
        <p:nvSpPr>
          <p:cNvPr id="33" name="TextBox 32">
            <a:extLst>
              <a:ext uri="{FF2B5EF4-FFF2-40B4-BE49-F238E27FC236}">
                <a16:creationId xmlns:a16="http://schemas.microsoft.com/office/drawing/2014/main" id="{F373EA6B-DC86-4383-B7AA-A8A1324174E9}"/>
              </a:ext>
            </a:extLst>
          </p:cNvPr>
          <p:cNvSpPr txBox="1"/>
          <p:nvPr/>
        </p:nvSpPr>
        <p:spPr>
          <a:xfrm>
            <a:off x="6778276" y="3602355"/>
            <a:ext cx="4203951"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latin typeface="Calibri" panose="020F0502020204030204" pitchFamily="34" charset="0"/>
                <a:cs typeface="Calibri" panose="020F0502020204030204" pitchFamily="34" charset="0"/>
              </a:rPr>
              <a:t>Implementing Sophisticated Methods</a:t>
            </a:r>
            <a:endParaRPr lang="ko-KR" altLang="en-US" sz="2000" b="1" dirty="0">
              <a:solidFill>
                <a:schemeClr val="tx1">
                  <a:lumMod val="85000"/>
                  <a:lumOff val="15000"/>
                </a:schemeClr>
              </a:solidFill>
              <a:latin typeface="Calibri" panose="020F0502020204030204" pitchFamily="34" charset="0"/>
              <a:cs typeface="Calibri" panose="020F0502020204030204" pitchFamily="34" charset="0"/>
            </a:endParaRPr>
          </a:p>
        </p:txBody>
      </p:sp>
      <p:cxnSp>
        <p:nvCxnSpPr>
          <p:cNvPr id="30" name="Straight Connector 29">
            <a:extLst>
              <a:ext uri="{FF2B5EF4-FFF2-40B4-BE49-F238E27FC236}">
                <a16:creationId xmlns:a16="http://schemas.microsoft.com/office/drawing/2014/main" id="{4AF5D44E-6C4E-4F0D-8635-04D8B9510A61}"/>
              </a:ext>
            </a:extLst>
          </p:cNvPr>
          <p:cNvCxnSpPr>
            <a:cxnSpLocks/>
          </p:cNvCxnSpPr>
          <p:nvPr/>
        </p:nvCxnSpPr>
        <p:spPr>
          <a:xfrm flipV="1">
            <a:off x="6538490" y="3975605"/>
            <a:ext cx="4328802" cy="26860"/>
          </a:xfrm>
          <a:prstGeom prst="line">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6FBECFC-D70E-40B6-BBE9-64B1EFF72164}"/>
              </a:ext>
            </a:extLst>
          </p:cNvPr>
          <p:cNvSpPr/>
          <p:nvPr/>
        </p:nvSpPr>
        <p:spPr>
          <a:xfrm>
            <a:off x="5885724" y="3669296"/>
            <a:ext cx="652766" cy="652766"/>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a:extLst>
              <a:ext uri="{FF2B5EF4-FFF2-40B4-BE49-F238E27FC236}">
                <a16:creationId xmlns:a16="http://schemas.microsoft.com/office/drawing/2014/main" id="{384DA8BF-A5B1-4A36-833F-3165BB8570C7}"/>
              </a:ext>
            </a:extLst>
          </p:cNvPr>
          <p:cNvSpPr txBox="1"/>
          <p:nvPr/>
        </p:nvSpPr>
        <p:spPr>
          <a:xfrm>
            <a:off x="5820857" y="3767614"/>
            <a:ext cx="775953" cy="400110"/>
          </a:xfrm>
          <a:prstGeom prst="rect">
            <a:avLst/>
          </a:prstGeom>
          <a:noFill/>
        </p:spPr>
        <p:txBody>
          <a:bodyPr wrap="square" lIns="108000" rIns="108000" rtlCol="0">
            <a:spAutoFit/>
          </a:bodyPr>
          <a:lstStyle/>
          <a:p>
            <a:pPr algn="ctr"/>
            <a:r>
              <a:rPr lang="en-US" altLang="ko-KR" sz="2000" b="1" dirty="0">
                <a:solidFill>
                  <a:schemeClr val="tx1">
                    <a:lumMod val="85000"/>
                    <a:lumOff val="15000"/>
                  </a:schemeClr>
                </a:solidFill>
                <a:latin typeface="ROG Fonts" panose="00000500000000000000" pitchFamily="50" charset="0"/>
                <a:cs typeface="Arial" pitchFamily="34" charset="0"/>
              </a:rPr>
              <a:t>03</a:t>
            </a:r>
            <a:endParaRPr lang="ko-KR" altLang="en-US" sz="2000" b="1" dirty="0">
              <a:solidFill>
                <a:schemeClr val="tx1">
                  <a:lumMod val="85000"/>
                  <a:lumOff val="15000"/>
                </a:schemeClr>
              </a:solidFill>
              <a:latin typeface="ROG Fonts" panose="00000500000000000000" pitchFamily="50" charset="0"/>
              <a:cs typeface="Arial" pitchFamily="34" charset="0"/>
            </a:endParaRPr>
          </a:p>
        </p:txBody>
      </p:sp>
      <p:sp>
        <p:nvSpPr>
          <p:cNvPr id="41" name="TextBox 40">
            <a:extLst>
              <a:ext uri="{FF2B5EF4-FFF2-40B4-BE49-F238E27FC236}">
                <a16:creationId xmlns:a16="http://schemas.microsoft.com/office/drawing/2014/main" id="{B6D3EDCC-FE4E-470F-B499-59956048BEAF}"/>
              </a:ext>
            </a:extLst>
          </p:cNvPr>
          <p:cNvSpPr txBox="1"/>
          <p:nvPr/>
        </p:nvSpPr>
        <p:spPr>
          <a:xfrm>
            <a:off x="6796869" y="5003691"/>
            <a:ext cx="4089016" cy="400110"/>
          </a:xfrm>
          <a:prstGeom prst="rect">
            <a:avLst/>
          </a:prstGeom>
          <a:noFill/>
        </p:spPr>
        <p:txBody>
          <a:bodyPr wrap="square" lIns="108000" rIns="108000" rtlCol="0">
            <a:spAutoFit/>
          </a:bodyPr>
          <a:lstStyle/>
          <a:p>
            <a:r>
              <a:rPr lang="en-GB" altLang="ko-KR" sz="2000" b="1" dirty="0">
                <a:solidFill>
                  <a:schemeClr val="tx1">
                    <a:lumMod val="85000"/>
                    <a:lumOff val="15000"/>
                  </a:schemeClr>
                </a:solidFill>
                <a:latin typeface="Calibri" panose="020F0502020204030204" pitchFamily="34" charset="0"/>
                <a:cs typeface="Calibri" panose="020F0502020204030204" pitchFamily="34" charset="0"/>
              </a:rPr>
              <a:t>Conclusion and References</a:t>
            </a:r>
            <a:endParaRPr lang="ko-KR" altLang="en-US" sz="2000" b="1" dirty="0">
              <a:solidFill>
                <a:schemeClr val="tx1">
                  <a:lumMod val="85000"/>
                  <a:lumOff val="15000"/>
                </a:schemeClr>
              </a:solidFill>
              <a:latin typeface="Calibri" panose="020F0502020204030204" pitchFamily="34" charset="0"/>
              <a:cs typeface="Calibri" panose="020F0502020204030204" pitchFamily="34" charset="0"/>
            </a:endParaRPr>
          </a:p>
        </p:txBody>
      </p:sp>
      <p:cxnSp>
        <p:nvCxnSpPr>
          <p:cNvPr id="38" name="Straight Connector 37">
            <a:extLst>
              <a:ext uri="{FF2B5EF4-FFF2-40B4-BE49-F238E27FC236}">
                <a16:creationId xmlns:a16="http://schemas.microsoft.com/office/drawing/2014/main" id="{81AA5AAD-9B43-46C8-AB76-BEEE714273CC}"/>
              </a:ext>
            </a:extLst>
          </p:cNvPr>
          <p:cNvCxnSpPr>
            <a:cxnSpLocks/>
          </p:cNvCxnSpPr>
          <p:nvPr/>
        </p:nvCxnSpPr>
        <p:spPr>
          <a:xfrm flipV="1">
            <a:off x="6557083" y="5411736"/>
            <a:ext cx="4328802" cy="26860"/>
          </a:xfrm>
          <a:prstGeom prst="line">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D728B6D-EA65-4A37-B4CA-FF4E86FBF028}"/>
              </a:ext>
            </a:extLst>
          </p:cNvPr>
          <p:cNvSpPr/>
          <p:nvPr/>
        </p:nvSpPr>
        <p:spPr>
          <a:xfrm>
            <a:off x="5885724" y="5105427"/>
            <a:ext cx="652766" cy="652766"/>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TextBox 39">
            <a:extLst>
              <a:ext uri="{FF2B5EF4-FFF2-40B4-BE49-F238E27FC236}">
                <a16:creationId xmlns:a16="http://schemas.microsoft.com/office/drawing/2014/main" id="{A371B31A-021B-496F-A7D6-AB46E97A51F7}"/>
              </a:ext>
            </a:extLst>
          </p:cNvPr>
          <p:cNvSpPr txBox="1"/>
          <p:nvPr/>
        </p:nvSpPr>
        <p:spPr>
          <a:xfrm>
            <a:off x="5876428" y="5203746"/>
            <a:ext cx="671359" cy="400110"/>
          </a:xfrm>
          <a:prstGeom prst="rect">
            <a:avLst/>
          </a:prstGeom>
          <a:noFill/>
        </p:spPr>
        <p:txBody>
          <a:bodyPr wrap="square" lIns="108000" rIns="108000" rtlCol="0">
            <a:spAutoFit/>
          </a:bodyPr>
          <a:lstStyle/>
          <a:p>
            <a:pPr algn="ctr"/>
            <a:r>
              <a:rPr lang="en-US" altLang="ko-KR" sz="2000" b="1" dirty="0">
                <a:solidFill>
                  <a:schemeClr val="tx1">
                    <a:lumMod val="85000"/>
                    <a:lumOff val="15000"/>
                  </a:schemeClr>
                </a:solidFill>
                <a:latin typeface="ROG Fonts" panose="00000500000000000000" pitchFamily="50" charset="0"/>
                <a:cs typeface="Arial" pitchFamily="34" charset="0"/>
              </a:rPr>
              <a:t>04</a:t>
            </a:r>
            <a:endParaRPr lang="ko-KR" altLang="en-US" sz="2000" b="1" dirty="0">
              <a:solidFill>
                <a:schemeClr val="tx1">
                  <a:lumMod val="85000"/>
                  <a:lumOff val="15000"/>
                </a:schemeClr>
              </a:solidFill>
              <a:latin typeface="ROG Fonts" panose="00000500000000000000" pitchFamily="50" charset="0"/>
              <a:cs typeface="Arial" pitchFamily="34" charset="0"/>
            </a:endParaRPr>
          </a:p>
        </p:txBody>
      </p:sp>
    </p:spTree>
    <p:extLst>
      <p:ext uri="{BB962C8B-B14F-4D97-AF65-F5344CB8AC3E}">
        <p14:creationId xmlns:p14="http://schemas.microsoft.com/office/powerpoint/2010/main" val="1874815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DE8812-BB9C-4C25-9375-FF3A3613B908}"/>
              </a:ext>
            </a:extLst>
          </p:cNvPr>
          <p:cNvSpPr txBox="1"/>
          <p:nvPr/>
        </p:nvSpPr>
        <p:spPr>
          <a:xfrm>
            <a:off x="8127216" y="560617"/>
            <a:ext cx="3568440" cy="1569660"/>
          </a:xfrm>
          <a:prstGeom prst="rect">
            <a:avLst/>
          </a:prstGeom>
          <a:noFill/>
        </p:spPr>
        <p:txBody>
          <a:bodyPr wrap="square" rtlCol="0" anchor="ctr">
            <a:spAutoFit/>
          </a:bodyPr>
          <a:lstStyle/>
          <a:p>
            <a:pPr algn="r"/>
            <a:r>
              <a:rPr lang="en-US" altLang="ko-KR" sz="4800" b="1" dirty="0">
                <a:ln>
                  <a:solidFill>
                    <a:schemeClr val="accent1"/>
                  </a:solidFill>
                </a:ln>
                <a:solidFill>
                  <a:schemeClr val="accent1"/>
                </a:solidFill>
                <a:latin typeface="Engravers MT" panose="02090707080505020304" pitchFamily="18" charset="0"/>
                <a:cs typeface="Arial" pitchFamily="34" charset="0"/>
              </a:rPr>
              <a:t>INTRO</a:t>
            </a:r>
          </a:p>
          <a:p>
            <a:pPr algn="r"/>
            <a:r>
              <a:rPr lang="en-US" altLang="ko-KR" sz="4800" b="1" dirty="0">
                <a:ln>
                  <a:solidFill>
                    <a:schemeClr val="accent1"/>
                  </a:solidFill>
                </a:ln>
                <a:solidFill>
                  <a:schemeClr val="accent1"/>
                </a:solidFill>
                <a:latin typeface="Engravers MT" panose="02090707080505020304" pitchFamily="18" charset="0"/>
                <a:cs typeface="Arial" pitchFamily="34" charset="0"/>
              </a:rPr>
              <a:t>TO</a:t>
            </a:r>
            <a:endParaRPr lang="ko-KR" altLang="en-US" sz="4800" b="1" dirty="0">
              <a:ln>
                <a:solidFill>
                  <a:schemeClr val="accent1"/>
                </a:solidFill>
              </a:ln>
              <a:solidFill>
                <a:schemeClr val="accent1"/>
              </a:solidFill>
              <a:latin typeface="Engravers MT" panose="02090707080505020304" pitchFamily="18" charset="0"/>
              <a:cs typeface="Arial" pitchFamily="34" charset="0"/>
            </a:endParaRPr>
          </a:p>
        </p:txBody>
      </p:sp>
      <p:pic>
        <p:nvPicPr>
          <p:cNvPr id="4" name="Picture Placeholder 3">
            <a:extLst>
              <a:ext uri="{FF2B5EF4-FFF2-40B4-BE49-F238E27FC236}">
                <a16:creationId xmlns:a16="http://schemas.microsoft.com/office/drawing/2014/main" id="{45E99296-F9CF-4ECB-926B-FD32ED9FE04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350" r="16350"/>
          <a:stretch>
            <a:fillRect/>
          </a:stretch>
        </p:blipFill>
        <p:spPr>
          <a:xfrm>
            <a:off x="-37564" y="0"/>
            <a:ext cx="6923314" cy="6858000"/>
          </a:xfrm>
        </p:spPr>
      </p:pic>
      <p:sp>
        <p:nvSpPr>
          <p:cNvPr id="9" name="TextBox 8">
            <a:extLst>
              <a:ext uri="{FF2B5EF4-FFF2-40B4-BE49-F238E27FC236}">
                <a16:creationId xmlns:a16="http://schemas.microsoft.com/office/drawing/2014/main" id="{AC07C7E2-C05B-4A89-9390-B0C3D0AA3B4B}"/>
              </a:ext>
            </a:extLst>
          </p:cNvPr>
          <p:cNvSpPr txBox="1"/>
          <p:nvPr/>
        </p:nvSpPr>
        <p:spPr>
          <a:xfrm>
            <a:off x="5920033" y="2011207"/>
            <a:ext cx="5775623" cy="707886"/>
          </a:xfrm>
          <a:prstGeom prst="rect">
            <a:avLst/>
          </a:prstGeom>
          <a:noFill/>
        </p:spPr>
        <p:txBody>
          <a:bodyPr wrap="square" rtlCol="0" anchor="ctr">
            <a:spAutoFit/>
          </a:bodyPr>
          <a:lstStyle/>
          <a:p>
            <a:pPr algn="r"/>
            <a:r>
              <a:rPr lang="en-GB" altLang="ko-KR" sz="4000" b="1" dirty="0">
                <a:latin typeface="ROG Fonts" panose="00000500000000000000" pitchFamily="50" charset="0"/>
                <a:cs typeface="Calibri" panose="020F0502020204030204" pitchFamily="34" charset="0"/>
              </a:rPr>
              <a:t>R Programming</a:t>
            </a:r>
            <a:endParaRPr lang="ko-KR" altLang="en-US" sz="4000" b="1" dirty="0">
              <a:latin typeface="ROG Fonts" panose="00000500000000000000" pitchFamily="50" charset="0"/>
              <a:cs typeface="Calibri" panose="020F0502020204030204" pitchFamily="34" charset="0"/>
            </a:endParaRPr>
          </a:p>
        </p:txBody>
      </p:sp>
      <p:sp>
        <p:nvSpPr>
          <p:cNvPr id="13" name="TextBox 12">
            <a:extLst>
              <a:ext uri="{FF2B5EF4-FFF2-40B4-BE49-F238E27FC236}">
                <a16:creationId xmlns:a16="http://schemas.microsoft.com/office/drawing/2014/main" id="{09923688-586F-4EEE-8180-CD44604A7C88}"/>
              </a:ext>
            </a:extLst>
          </p:cNvPr>
          <p:cNvSpPr txBox="1"/>
          <p:nvPr/>
        </p:nvSpPr>
        <p:spPr>
          <a:xfrm>
            <a:off x="7020867" y="3081747"/>
            <a:ext cx="4539671" cy="2400657"/>
          </a:xfrm>
          <a:prstGeom prst="rect">
            <a:avLst/>
          </a:prstGeom>
          <a:noFill/>
        </p:spPr>
        <p:txBody>
          <a:bodyPr wrap="square" lIns="36000" tIns="0" rIns="36000" bIns="0" rtlCol="0" anchor="ctr">
            <a:spAutoFit/>
          </a:bodyPr>
          <a:lstStyle/>
          <a:p>
            <a:pPr algn="r"/>
            <a:r>
              <a:rPr lang="en-US" altLang="ko-KR" sz="39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panose="020F0502020204030204" pitchFamily="34" charset="0"/>
                <a:cs typeface="Calibri" panose="020F0502020204030204" pitchFamily="34" charset="0"/>
              </a:rPr>
              <a:t>R is a free software environment for statistical computing and graphics.</a:t>
            </a:r>
          </a:p>
        </p:txBody>
      </p:sp>
    </p:spTree>
    <p:extLst>
      <p:ext uri="{BB962C8B-B14F-4D97-AF65-F5344CB8AC3E}">
        <p14:creationId xmlns:p14="http://schemas.microsoft.com/office/powerpoint/2010/main" val="279917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sz="5400" b="1" dirty="0">
                <a:gradFill flip="none" rotWithShape="1">
                  <a:gsLst>
                    <a:gs pos="0">
                      <a:schemeClr val="accent1"/>
                    </a:gs>
                    <a:gs pos="70000">
                      <a:schemeClr val="accent3"/>
                    </a:gs>
                    <a:gs pos="35000">
                      <a:schemeClr val="accent2"/>
                    </a:gs>
                    <a:gs pos="100000">
                      <a:schemeClr val="accent4"/>
                    </a:gs>
                  </a:gsLst>
                  <a:lin ang="0" scaled="1"/>
                  <a:tileRect/>
                </a:gradFill>
                <a:latin typeface="Engravers MT" panose="02090707080505020304" pitchFamily="18" charset="0"/>
                <a:cs typeface="Arial" pitchFamily="34" charset="0"/>
              </a:rPr>
              <a:t>R Programming</a:t>
            </a:r>
            <a:endParaRPr lang="en-US" b="1" dirty="0">
              <a:latin typeface="Engravers MT" panose="02090707080505020304" pitchFamily="18" charset="0"/>
            </a:endParaRPr>
          </a:p>
        </p:txBody>
      </p:sp>
      <p:grpSp>
        <p:nvGrpSpPr>
          <p:cNvPr id="3" name="Group 2">
            <a:extLst>
              <a:ext uri="{FF2B5EF4-FFF2-40B4-BE49-F238E27FC236}">
                <a16:creationId xmlns:a16="http://schemas.microsoft.com/office/drawing/2014/main" id="{6A0CA764-DA7D-485B-98B7-D0571CAC0E4E}"/>
              </a:ext>
            </a:extLst>
          </p:cNvPr>
          <p:cNvGrpSpPr/>
          <p:nvPr/>
        </p:nvGrpSpPr>
        <p:grpSpPr>
          <a:xfrm>
            <a:off x="944546" y="3054047"/>
            <a:ext cx="10302910" cy="1490773"/>
            <a:chOff x="907041" y="3813427"/>
            <a:chExt cx="7329918" cy="1490773"/>
          </a:xfrm>
        </p:grpSpPr>
        <p:sp>
          <p:nvSpPr>
            <p:cNvPr id="4" name="Isosceles Triangle 3">
              <a:extLst>
                <a:ext uri="{FF2B5EF4-FFF2-40B4-BE49-F238E27FC236}">
                  <a16:creationId xmlns:a16="http://schemas.microsoft.com/office/drawing/2014/main" id="{CFF61677-5FB9-4A6B-9D4C-A29D2A487A1D}"/>
                </a:ext>
              </a:extLst>
            </p:cNvPr>
            <p:cNvSpPr/>
            <p:nvPr/>
          </p:nvSpPr>
          <p:spPr>
            <a:xfrm rot="5400000">
              <a:off x="7700624" y="3869026"/>
              <a:ext cx="576064" cy="49660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
              <a:extLst>
                <a:ext uri="{FF2B5EF4-FFF2-40B4-BE49-F238E27FC236}">
                  <a16:creationId xmlns:a16="http://schemas.microsoft.com/office/drawing/2014/main" id="{3CD2735D-DA11-4353-87FD-393ED67D6A87}"/>
                </a:ext>
              </a:extLst>
            </p:cNvPr>
            <p:cNvSpPr/>
            <p:nvPr/>
          </p:nvSpPr>
          <p:spPr>
            <a:xfrm>
              <a:off x="5947657" y="3829298"/>
              <a:ext cx="1792695"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Freeform 56">
              <a:extLst>
                <a:ext uri="{FF2B5EF4-FFF2-40B4-BE49-F238E27FC236}">
                  <a16:creationId xmlns:a16="http://schemas.microsoft.com/office/drawing/2014/main" id="{551F8C36-4ACF-488B-9784-AB2E68264BEC}"/>
                </a:ext>
              </a:extLst>
            </p:cNvPr>
            <p:cNvSpPr/>
            <p:nvPr/>
          </p:nvSpPr>
          <p:spPr>
            <a:xfrm>
              <a:off x="5947658" y="3829297"/>
              <a:ext cx="1257638" cy="879967"/>
            </a:xfrm>
            <a:custGeom>
              <a:avLst/>
              <a:gdLst/>
              <a:ahLst/>
              <a:cxnLst/>
              <a:rect l="l" t="t" r="r" b="b"/>
              <a:pathLst>
                <a:path w="895077" h="879967">
                  <a:moveTo>
                    <a:pt x="0" y="0"/>
                  </a:moveTo>
                  <a:lnTo>
                    <a:pt x="888256" y="300169"/>
                  </a:lnTo>
                  <a:lnTo>
                    <a:pt x="895077" y="301554"/>
                  </a:lnTo>
                  <a:lnTo>
                    <a:pt x="895077" y="879967"/>
                  </a:lnTo>
                  <a:lnTo>
                    <a:pt x="11956" y="582109"/>
                  </a:lnTo>
                  <a:lnTo>
                    <a:pt x="0" y="565456"/>
                  </a:lnTo>
                  <a:close/>
                </a:path>
              </a:pathLst>
            </a:custGeom>
            <a:gradFill>
              <a:gsLst>
                <a:gs pos="3000">
                  <a:schemeClr val="accent3">
                    <a:lumMod val="70000"/>
                  </a:schemeClr>
                </a:gs>
                <a:gs pos="97000">
                  <a:schemeClr val="accent3">
                    <a:lumMod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Isosceles Triangle 6">
              <a:extLst>
                <a:ext uri="{FF2B5EF4-FFF2-40B4-BE49-F238E27FC236}">
                  <a16:creationId xmlns:a16="http://schemas.microsoft.com/office/drawing/2014/main" id="{8C3CEC55-1E45-4983-86E4-219CBC26F0ED}"/>
                </a:ext>
              </a:extLst>
            </p:cNvPr>
            <p:cNvSpPr/>
            <p:nvPr/>
          </p:nvSpPr>
          <p:spPr>
            <a:xfrm rot="16200000">
              <a:off x="867313" y="3858140"/>
              <a:ext cx="576064" cy="49660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2920466C-7BA7-42BE-9D38-A9296EA67580}"/>
                </a:ext>
              </a:extLst>
            </p:cNvPr>
            <p:cNvSpPr/>
            <p:nvPr/>
          </p:nvSpPr>
          <p:spPr>
            <a:xfrm flipH="1">
              <a:off x="1403648" y="3822948"/>
              <a:ext cx="1792695"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Freeform 55">
              <a:extLst>
                <a:ext uri="{FF2B5EF4-FFF2-40B4-BE49-F238E27FC236}">
                  <a16:creationId xmlns:a16="http://schemas.microsoft.com/office/drawing/2014/main" id="{8C65EA41-4247-4959-95E5-D9384F080E5A}"/>
                </a:ext>
              </a:extLst>
            </p:cNvPr>
            <p:cNvSpPr/>
            <p:nvPr/>
          </p:nvSpPr>
          <p:spPr>
            <a:xfrm flipH="1">
              <a:off x="1938705" y="3813427"/>
              <a:ext cx="1257638" cy="879967"/>
            </a:xfrm>
            <a:custGeom>
              <a:avLst/>
              <a:gdLst/>
              <a:ahLst/>
              <a:cxnLst/>
              <a:rect l="l" t="t" r="r" b="b"/>
              <a:pathLst>
                <a:path w="895077" h="879967">
                  <a:moveTo>
                    <a:pt x="0" y="0"/>
                  </a:moveTo>
                  <a:lnTo>
                    <a:pt x="888256" y="300169"/>
                  </a:lnTo>
                  <a:lnTo>
                    <a:pt x="895077" y="301554"/>
                  </a:lnTo>
                  <a:lnTo>
                    <a:pt x="895077" y="879967"/>
                  </a:lnTo>
                  <a:lnTo>
                    <a:pt x="11956" y="582109"/>
                  </a:lnTo>
                  <a:lnTo>
                    <a:pt x="0" y="565456"/>
                  </a:lnTo>
                  <a:close/>
                </a:path>
              </a:pathLst>
            </a:custGeom>
            <a:gradFill>
              <a:gsLst>
                <a:gs pos="3000">
                  <a:schemeClr val="accent3">
                    <a:lumMod val="70000"/>
                  </a:schemeClr>
                </a:gs>
                <a:gs pos="97000">
                  <a:schemeClr val="accent3">
                    <a:lumMod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D1353645-DA57-4BA5-9F33-5CA82BE39AC0}"/>
                </a:ext>
              </a:extLst>
            </p:cNvPr>
            <p:cNvSpPr/>
            <p:nvPr/>
          </p:nvSpPr>
          <p:spPr>
            <a:xfrm flipH="1">
              <a:off x="1938704" y="4117330"/>
              <a:ext cx="1792695"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Freeform 54">
              <a:extLst>
                <a:ext uri="{FF2B5EF4-FFF2-40B4-BE49-F238E27FC236}">
                  <a16:creationId xmlns:a16="http://schemas.microsoft.com/office/drawing/2014/main" id="{6457FCD0-9D71-45A1-9F50-358BBD3AEA9E}"/>
                </a:ext>
              </a:extLst>
            </p:cNvPr>
            <p:cNvSpPr/>
            <p:nvPr/>
          </p:nvSpPr>
          <p:spPr>
            <a:xfrm flipH="1">
              <a:off x="2473761" y="4117330"/>
              <a:ext cx="1257638" cy="879967"/>
            </a:xfrm>
            <a:custGeom>
              <a:avLst/>
              <a:gdLst/>
              <a:ahLst/>
              <a:cxnLst/>
              <a:rect l="l" t="t" r="r" b="b"/>
              <a:pathLst>
                <a:path w="895077" h="879967">
                  <a:moveTo>
                    <a:pt x="0" y="0"/>
                  </a:moveTo>
                  <a:lnTo>
                    <a:pt x="888256" y="300169"/>
                  </a:lnTo>
                  <a:lnTo>
                    <a:pt x="895077" y="301554"/>
                  </a:lnTo>
                  <a:lnTo>
                    <a:pt x="895077" y="879967"/>
                  </a:lnTo>
                  <a:lnTo>
                    <a:pt x="11956" y="582109"/>
                  </a:lnTo>
                  <a:lnTo>
                    <a:pt x="0" y="565456"/>
                  </a:lnTo>
                  <a:close/>
                </a:path>
              </a:pathLst>
            </a:custGeom>
            <a:gradFill>
              <a:gsLst>
                <a:gs pos="3000">
                  <a:schemeClr val="accent2">
                    <a:lumMod val="70000"/>
                  </a:schemeClr>
                </a:gs>
                <a:gs pos="97000">
                  <a:schemeClr val="accent2">
                    <a:lumMod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1">
              <a:extLst>
                <a:ext uri="{FF2B5EF4-FFF2-40B4-BE49-F238E27FC236}">
                  <a16:creationId xmlns:a16="http://schemas.microsoft.com/office/drawing/2014/main" id="{557E2088-76BB-42AC-818F-BDF8C382719C}"/>
                </a:ext>
              </a:extLst>
            </p:cNvPr>
            <p:cNvSpPr/>
            <p:nvPr/>
          </p:nvSpPr>
          <p:spPr>
            <a:xfrm>
              <a:off x="5412601" y="4136380"/>
              <a:ext cx="1792695"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Freeform 53">
              <a:extLst>
                <a:ext uri="{FF2B5EF4-FFF2-40B4-BE49-F238E27FC236}">
                  <a16:creationId xmlns:a16="http://schemas.microsoft.com/office/drawing/2014/main" id="{0C3F7688-423B-4AB3-806C-D12CB832F4C6}"/>
                </a:ext>
              </a:extLst>
            </p:cNvPr>
            <p:cNvSpPr/>
            <p:nvPr/>
          </p:nvSpPr>
          <p:spPr>
            <a:xfrm>
              <a:off x="5412601" y="4120356"/>
              <a:ext cx="1257638" cy="879967"/>
            </a:xfrm>
            <a:custGeom>
              <a:avLst/>
              <a:gdLst/>
              <a:ahLst/>
              <a:cxnLst/>
              <a:rect l="l" t="t" r="r" b="b"/>
              <a:pathLst>
                <a:path w="895077" h="879967">
                  <a:moveTo>
                    <a:pt x="0" y="0"/>
                  </a:moveTo>
                  <a:lnTo>
                    <a:pt x="888256" y="300169"/>
                  </a:lnTo>
                  <a:lnTo>
                    <a:pt x="895077" y="301554"/>
                  </a:lnTo>
                  <a:lnTo>
                    <a:pt x="895077" y="879967"/>
                  </a:lnTo>
                  <a:lnTo>
                    <a:pt x="11956" y="582109"/>
                  </a:lnTo>
                  <a:lnTo>
                    <a:pt x="0" y="565456"/>
                  </a:lnTo>
                  <a:close/>
                </a:path>
              </a:pathLst>
            </a:custGeom>
            <a:gradFill>
              <a:gsLst>
                <a:gs pos="3000">
                  <a:schemeClr val="accent2">
                    <a:lumMod val="70000"/>
                  </a:schemeClr>
                </a:gs>
                <a:gs pos="97000">
                  <a:schemeClr val="accent2">
                    <a:lumMod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id="{4C993907-266F-4C40-988A-AC97648ADC1C}"/>
                </a:ext>
              </a:extLst>
            </p:cNvPr>
            <p:cNvSpPr/>
            <p:nvPr/>
          </p:nvSpPr>
          <p:spPr>
            <a:xfrm>
              <a:off x="4877544" y="4424412"/>
              <a:ext cx="1792695"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ectangle 14">
              <a:extLst>
                <a:ext uri="{FF2B5EF4-FFF2-40B4-BE49-F238E27FC236}">
                  <a16:creationId xmlns:a16="http://schemas.microsoft.com/office/drawing/2014/main" id="{76ADA0AA-4886-486C-A1C1-22679A757FD7}"/>
                </a:ext>
              </a:extLst>
            </p:cNvPr>
            <p:cNvSpPr/>
            <p:nvPr/>
          </p:nvSpPr>
          <p:spPr>
            <a:xfrm flipH="1">
              <a:off x="2473761" y="4424412"/>
              <a:ext cx="1792695"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Freeform 12">
              <a:extLst>
                <a:ext uri="{FF2B5EF4-FFF2-40B4-BE49-F238E27FC236}">
                  <a16:creationId xmlns:a16="http://schemas.microsoft.com/office/drawing/2014/main" id="{E06DF7A8-37DA-44B9-B1D6-D473BB9A3A78}"/>
                </a:ext>
              </a:extLst>
            </p:cNvPr>
            <p:cNvSpPr/>
            <p:nvPr/>
          </p:nvSpPr>
          <p:spPr>
            <a:xfrm>
              <a:off x="4872465" y="4424233"/>
              <a:ext cx="895077" cy="879967"/>
            </a:xfrm>
            <a:custGeom>
              <a:avLst/>
              <a:gdLst/>
              <a:ahLst/>
              <a:cxnLst/>
              <a:rect l="l" t="t" r="r" b="b"/>
              <a:pathLst>
                <a:path w="895077" h="879967">
                  <a:moveTo>
                    <a:pt x="0" y="0"/>
                  </a:moveTo>
                  <a:lnTo>
                    <a:pt x="888256" y="300169"/>
                  </a:lnTo>
                  <a:lnTo>
                    <a:pt x="895077" y="301554"/>
                  </a:lnTo>
                  <a:lnTo>
                    <a:pt x="895077" y="879967"/>
                  </a:lnTo>
                  <a:lnTo>
                    <a:pt x="11956" y="582109"/>
                  </a:lnTo>
                  <a:lnTo>
                    <a:pt x="0" y="565456"/>
                  </a:lnTo>
                  <a:close/>
                </a:path>
              </a:pathLst>
            </a:custGeom>
            <a:gradFill>
              <a:gsLst>
                <a:gs pos="3000">
                  <a:schemeClr val="accent1">
                    <a:lumMod val="70000"/>
                  </a:schemeClr>
                </a:gs>
                <a:gs pos="97000">
                  <a:schemeClr val="accent1">
                    <a:lumMod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Freeform 52">
              <a:extLst>
                <a:ext uri="{FF2B5EF4-FFF2-40B4-BE49-F238E27FC236}">
                  <a16:creationId xmlns:a16="http://schemas.microsoft.com/office/drawing/2014/main" id="{981A5A76-BD2F-4331-A74F-B283FFF3C7A0}"/>
                </a:ext>
              </a:extLst>
            </p:cNvPr>
            <p:cNvSpPr/>
            <p:nvPr/>
          </p:nvSpPr>
          <p:spPr>
            <a:xfrm flipH="1">
              <a:off x="3386026" y="4421204"/>
              <a:ext cx="895077" cy="879967"/>
            </a:xfrm>
            <a:custGeom>
              <a:avLst/>
              <a:gdLst/>
              <a:ahLst/>
              <a:cxnLst/>
              <a:rect l="l" t="t" r="r" b="b"/>
              <a:pathLst>
                <a:path w="895077" h="879967">
                  <a:moveTo>
                    <a:pt x="0" y="0"/>
                  </a:moveTo>
                  <a:lnTo>
                    <a:pt x="888256" y="300169"/>
                  </a:lnTo>
                  <a:lnTo>
                    <a:pt x="895077" y="301554"/>
                  </a:lnTo>
                  <a:lnTo>
                    <a:pt x="895077" y="879967"/>
                  </a:lnTo>
                  <a:lnTo>
                    <a:pt x="11956" y="582109"/>
                  </a:lnTo>
                  <a:lnTo>
                    <a:pt x="0" y="565456"/>
                  </a:lnTo>
                  <a:close/>
                </a:path>
              </a:pathLst>
            </a:custGeom>
            <a:gradFill>
              <a:gsLst>
                <a:gs pos="3000">
                  <a:schemeClr val="accent1">
                    <a:lumMod val="70000"/>
                  </a:schemeClr>
                </a:gs>
                <a:gs pos="97000">
                  <a:schemeClr val="accent1">
                    <a:lumMod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17">
              <a:extLst>
                <a:ext uri="{FF2B5EF4-FFF2-40B4-BE49-F238E27FC236}">
                  <a16:creationId xmlns:a16="http://schemas.microsoft.com/office/drawing/2014/main" id="{A015B5F7-7C19-45AA-A8E9-F7BA75BA794B}"/>
                </a:ext>
              </a:extLst>
            </p:cNvPr>
            <p:cNvSpPr/>
            <p:nvPr/>
          </p:nvSpPr>
          <p:spPr>
            <a:xfrm>
              <a:off x="3383868" y="4725144"/>
              <a:ext cx="2381932"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9" name="Group 18">
            <a:extLst>
              <a:ext uri="{FF2B5EF4-FFF2-40B4-BE49-F238E27FC236}">
                <a16:creationId xmlns:a16="http://schemas.microsoft.com/office/drawing/2014/main" id="{F67729DA-3307-4884-A5B2-0EF38F658CC0}"/>
              </a:ext>
            </a:extLst>
          </p:cNvPr>
          <p:cNvGrpSpPr/>
          <p:nvPr/>
        </p:nvGrpSpPr>
        <p:grpSpPr>
          <a:xfrm>
            <a:off x="6246741" y="4620850"/>
            <a:ext cx="3042782" cy="1844649"/>
            <a:chOff x="491148" y="3343901"/>
            <a:chExt cx="1648097" cy="1844649"/>
          </a:xfrm>
        </p:grpSpPr>
        <p:sp>
          <p:nvSpPr>
            <p:cNvPr id="20" name="TextBox 19">
              <a:extLst>
                <a:ext uri="{FF2B5EF4-FFF2-40B4-BE49-F238E27FC236}">
                  <a16:creationId xmlns:a16="http://schemas.microsoft.com/office/drawing/2014/main" id="{C271010B-12B6-4E33-8A63-8E5314AB9B47}"/>
                </a:ext>
              </a:extLst>
            </p:cNvPr>
            <p:cNvSpPr txBox="1"/>
            <p:nvPr/>
          </p:nvSpPr>
          <p:spPr>
            <a:xfrm>
              <a:off x="491148" y="3343901"/>
              <a:ext cx="1648097" cy="338554"/>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Plots and Graphs</a:t>
              </a:r>
              <a:endParaRPr lang="ko-KR" altLang="en-US" sz="1600" b="1"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6094CC2E-BD40-4116-889D-F72E187F263E}"/>
                </a:ext>
              </a:extLst>
            </p:cNvPr>
            <p:cNvSpPr txBox="1"/>
            <p:nvPr/>
          </p:nvSpPr>
          <p:spPr>
            <a:xfrm>
              <a:off x="491148" y="3618890"/>
              <a:ext cx="1648097" cy="1569660"/>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R simplifies quality plotting and graphing. R libraries such as ggplot2 and plotly advocates for visually appealing and aesthetic graphs which set R apart from other programming languages.</a:t>
              </a:r>
              <a:endParaRPr lang="ko-KR" altLang="en-US" sz="1600" b="1" dirty="0">
                <a:latin typeface="Calibri" panose="020F0502020204030204" pitchFamily="34" charset="0"/>
                <a:cs typeface="Calibri" panose="020F0502020204030204" pitchFamily="34" charset="0"/>
              </a:endParaRPr>
            </a:p>
          </p:txBody>
        </p:sp>
      </p:grpSp>
      <p:grpSp>
        <p:nvGrpSpPr>
          <p:cNvPr id="22" name="Group 21">
            <a:extLst>
              <a:ext uri="{FF2B5EF4-FFF2-40B4-BE49-F238E27FC236}">
                <a16:creationId xmlns:a16="http://schemas.microsoft.com/office/drawing/2014/main" id="{E57443D5-4CAA-4776-853D-0148B2FC9EBA}"/>
              </a:ext>
            </a:extLst>
          </p:cNvPr>
          <p:cNvGrpSpPr/>
          <p:nvPr/>
        </p:nvGrpSpPr>
        <p:grpSpPr>
          <a:xfrm>
            <a:off x="4702373" y="1979417"/>
            <a:ext cx="2793959" cy="1598428"/>
            <a:chOff x="491148" y="3343901"/>
            <a:chExt cx="2793959" cy="1598428"/>
          </a:xfrm>
        </p:grpSpPr>
        <p:sp>
          <p:nvSpPr>
            <p:cNvPr id="23" name="TextBox 22">
              <a:extLst>
                <a:ext uri="{FF2B5EF4-FFF2-40B4-BE49-F238E27FC236}">
                  <a16:creationId xmlns:a16="http://schemas.microsoft.com/office/drawing/2014/main" id="{E1F31C32-05F1-4470-A019-119130EAA601}"/>
                </a:ext>
              </a:extLst>
            </p:cNvPr>
            <p:cNvSpPr txBox="1"/>
            <p:nvPr/>
          </p:nvSpPr>
          <p:spPr>
            <a:xfrm>
              <a:off x="491148" y="3343901"/>
              <a:ext cx="2793959" cy="338554"/>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CRAN servers</a:t>
              </a:r>
              <a:endParaRPr lang="ko-KR" altLang="en-US" sz="1600" b="1"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66B7B513-B366-4988-BD81-2674E46CE7F9}"/>
                </a:ext>
              </a:extLst>
            </p:cNvPr>
            <p:cNvSpPr txBox="1"/>
            <p:nvPr/>
          </p:nvSpPr>
          <p:spPr>
            <a:xfrm>
              <a:off x="491148" y="3618890"/>
              <a:ext cx="2793959" cy="1323439"/>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CRAN is a network of ftp and web servers around the world that store identical, up-to-date, versions of code and documentation for R.</a:t>
              </a:r>
              <a:endParaRPr lang="ko-KR" altLang="en-US" sz="1600" dirty="0">
                <a:cs typeface="Arial" pitchFamily="34" charset="0"/>
              </a:endParaRPr>
            </a:p>
          </p:txBody>
        </p:sp>
      </p:grpSp>
      <p:grpSp>
        <p:nvGrpSpPr>
          <p:cNvPr id="25" name="Group 24">
            <a:extLst>
              <a:ext uri="{FF2B5EF4-FFF2-40B4-BE49-F238E27FC236}">
                <a16:creationId xmlns:a16="http://schemas.microsoft.com/office/drawing/2014/main" id="{E2A3AEF0-E446-4316-8164-747167C20B2A}"/>
              </a:ext>
            </a:extLst>
          </p:cNvPr>
          <p:cNvGrpSpPr/>
          <p:nvPr/>
        </p:nvGrpSpPr>
        <p:grpSpPr>
          <a:xfrm>
            <a:off x="7988483" y="1678112"/>
            <a:ext cx="3925952" cy="1352207"/>
            <a:chOff x="491148" y="3343901"/>
            <a:chExt cx="4570692" cy="1352207"/>
          </a:xfrm>
        </p:grpSpPr>
        <p:sp>
          <p:nvSpPr>
            <p:cNvPr id="26" name="TextBox 25">
              <a:extLst>
                <a:ext uri="{FF2B5EF4-FFF2-40B4-BE49-F238E27FC236}">
                  <a16:creationId xmlns:a16="http://schemas.microsoft.com/office/drawing/2014/main" id="{A5846443-5BE4-4DEA-9761-332B9B96F17F}"/>
                </a:ext>
              </a:extLst>
            </p:cNvPr>
            <p:cNvSpPr txBox="1"/>
            <p:nvPr/>
          </p:nvSpPr>
          <p:spPr>
            <a:xfrm>
              <a:off x="491148" y="3343901"/>
              <a:ext cx="2584201" cy="338554"/>
            </a:xfrm>
            <a:prstGeom prst="rect">
              <a:avLst/>
            </a:prstGeom>
            <a:noFill/>
          </p:spPr>
          <p:txBody>
            <a:bodyPr wrap="square" rtlCol="0">
              <a:spAutoFit/>
            </a:bodyPr>
            <a:lstStyle/>
            <a:p>
              <a:r>
                <a:rPr lang="en-US" altLang="ko-KR" sz="1600" b="1" dirty="0">
                  <a:latin typeface="Calibri" panose="020F0502020204030204" pitchFamily="34" charset="0"/>
                  <a:cs typeface="Calibri" panose="020F0502020204030204" pitchFamily="34" charset="0"/>
                </a:rPr>
                <a:t>Program Independent</a:t>
              </a:r>
              <a:endParaRPr lang="ko-KR" altLang="en-US" sz="1600" b="1"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7BABB80-0E83-49CB-AD13-94BD49D1AA2A}"/>
                </a:ext>
              </a:extLst>
            </p:cNvPr>
            <p:cNvSpPr txBox="1"/>
            <p:nvPr/>
          </p:nvSpPr>
          <p:spPr>
            <a:xfrm>
              <a:off x="491148" y="3618890"/>
              <a:ext cx="4570692" cy="1077218"/>
            </a:xfrm>
            <a:prstGeom prst="rect">
              <a:avLst/>
            </a:prstGeom>
            <a:noFill/>
          </p:spPr>
          <p:txBody>
            <a:bodyPr wrap="square" rtlCol="0">
              <a:spAutoFit/>
            </a:bodyPr>
            <a:lstStyle/>
            <a:p>
              <a:r>
                <a:rPr lang="en-US" altLang="ko-KR" sz="1600" b="1" dirty="0">
                  <a:latin typeface="Calibri" panose="020F0502020204030204" pitchFamily="34" charset="0"/>
                  <a:cs typeface="Calibri" panose="020F0502020204030204" pitchFamily="34" charset="0"/>
                </a:rPr>
                <a:t>R is a platform-independent language or cross-platform programming language which means its code can run on all operating systems.</a:t>
              </a:r>
              <a:endParaRPr lang="ko-KR" altLang="en-US" sz="1600" b="1" dirty="0">
                <a:latin typeface="Calibri" panose="020F0502020204030204" pitchFamily="34" charset="0"/>
                <a:cs typeface="Calibri" panose="020F0502020204030204" pitchFamily="34" charset="0"/>
              </a:endParaRPr>
            </a:p>
          </p:txBody>
        </p:sp>
      </p:grpSp>
      <p:grpSp>
        <p:nvGrpSpPr>
          <p:cNvPr id="28" name="Group 27">
            <a:extLst>
              <a:ext uri="{FF2B5EF4-FFF2-40B4-BE49-F238E27FC236}">
                <a16:creationId xmlns:a16="http://schemas.microsoft.com/office/drawing/2014/main" id="{AEC7F2DF-D2DF-44A8-9579-0A477A2C2C2D}"/>
              </a:ext>
            </a:extLst>
          </p:cNvPr>
          <p:cNvGrpSpPr/>
          <p:nvPr/>
        </p:nvGrpSpPr>
        <p:grpSpPr>
          <a:xfrm>
            <a:off x="3076700" y="4642169"/>
            <a:ext cx="2388014" cy="1598428"/>
            <a:chOff x="491148" y="3343901"/>
            <a:chExt cx="1648097" cy="1598428"/>
          </a:xfrm>
        </p:grpSpPr>
        <p:sp>
          <p:nvSpPr>
            <p:cNvPr id="29" name="TextBox 28">
              <a:extLst>
                <a:ext uri="{FF2B5EF4-FFF2-40B4-BE49-F238E27FC236}">
                  <a16:creationId xmlns:a16="http://schemas.microsoft.com/office/drawing/2014/main" id="{5F02B214-FF13-467F-9243-E8CDFD1BD2B0}"/>
                </a:ext>
              </a:extLst>
            </p:cNvPr>
            <p:cNvSpPr txBox="1"/>
            <p:nvPr/>
          </p:nvSpPr>
          <p:spPr>
            <a:xfrm>
              <a:off x="491148" y="3343901"/>
              <a:ext cx="1648097" cy="338554"/>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Data Wrangling</a:t>
              </a:r>
              <a:endParaRPr lang="ko-KR" altLang="en-US" sz="1600" b="1"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D74A6E15-278B-4975-A243-7C5061671B38}"/>
                </a:ext>
              </a:extLst>
            </p:cNvPr>
            <p:cNvSpPr txBox="1"/>
            <p:nvPr/>
          </p:nvSpPr>
          <p:spPr>
            <a:xfrm>
              <a:off x="491148" y="3618890"/>
              <a:ext cx="1635939" cy="1323439"/>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R provides packages such as dplyr, readr which are capable of transforming messy data into a structured form.</a:t>
              </a:r>
              <a:endParaRPr lang="ko-KR" altLang="en-US" sz="1600" b="1" dirty="0">
                <a:latin typeface="Calibri" panose="020F0502020204030204" pitchFamily="34" charset="0"/>
                <a:cs typeface="Calibri" panose="020F0502020204030204" pitchFamily="34" charset="0"/>
              </a:endParaRPr>
            </a:p>
          </p:txBody>
        </p:sp>
      </p:grpSp>
      <p:grpSp>
        <p:nvGrpSpPr>
          <p:cNvPr id="31" name="Group 30">
            <a:extLst>
              <a:ext uri="{FF2B5EF4-FFF2-40B4-BE49-F238E27FC236}">
                <a16:creationId xmlns:a16="http://schemas.microsoft.com/office/drawing/2014/main" id="{BA675E82-A72D-4205-9B02-7B4A23DCD32E}"/>
              </a:ext>
            </a:extLst>
          </p:cNvPr>
          <p:cNvGrpSpPr/>
          <p:nvPr/>
        </p:nvGrpSpPr>
        <p:grpSpPr>
          <a:xfrm>
            <a:off x="164557" y="3974976"/>
            <a:ext cx="2867273" cy="1848030"/>
            <a:chOff x="-245538" y="3326502"/>
            <a:chExt cx="2442831" cy="2093903"/>
          </a:xfrm>
        </p:grpSpPr>
        <p:sp>
          <p:nvSpPr>
            <p:cNvPr id="32" name="TextBox 31">
              <a:extLst>
                <a:ext uri="{FF2B5EF4-FFF2-40B4-BE49-F238E27FC236}">
                  <a16:creationId xmlns:a16="http://schemas.microsoft.com/office/drawing/2014/main" id="{C547BCB9-7093-4F15-B1BA-1D28D3C23646}"/>
                </a:ext>
              </a:extLst>
            </p:cNvPr>
            <p:cNvSpPr txBox="1"/>
            <p:nvPr/>
          </p:nvSpPr>
          <p:spPr>
            <a:xfrm>
              <a:off x="12912" y="3326502"/>
              <a:ext cx="1925929" cy="662577"/>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Machine Learning Operations</a:t>
              </a:r>
              <a:endParaRPr lang="ko-KR" altLang="en-US" sz="16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923CCC3B-AD4F-4773-B205-7FCBC2F3D3F8}"/>
                </a:ext>
              </a:extLst>
            </p:cNvPr>
            <p:cNvSpPr txBox="1"/>
            <p:nvPr/>
          </p:nvSpPr>
          <p:spPr>
            <a:xfrm>
              <a:off x="-245538" y="3920887"/>
              <a:ext cx="2442831" cy="1499518"/>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R allows us to do various machine learning operations such as classification and regression. R is used by the best data scientists in the world.</a:t>
              </a:r>
              <a:endParaRPr lang="ko-KR" altLang="en-US" sz="1600" b="1"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68C14375-3828-41A9-8239-FFBC809136C0}"/>
              </a:ext>
            </a:extLst>
          </p:cNvPr>
          <p:cNvGrpSpPr/>
          <p:nvPr/>
        </p:nvGrpSpPr>
        <p:grpSpPr>
          <a:xfrm>
            <a:off x="9218767" y="3965025"/>
            <a:ext cx="2695668" cy="1600423"/>
            <a:chOff x="491148" y="3270564"/>
            <a:chExt cx="1648097" cy="2012639"/>
          </a:xfrm>
        </p:grpSpPr>
        <p:sp>
          <p:nvSpPr>
            <p:cNvPr id="35" name="TextBox 34">
              <a:extLst>
                <a:ext uri="{FF2B5EF4-FFF2-40B4-BE49-F238E27FC236}">
                  <a16:creationId xmlns:a16="http://schemas.microsoft.com/office/drawing/2014/main" id="{573622B8-3AC5-4C62-95B5-2C1F0720B75F}"/>
                </a:ext>
              </a:extLst>
            </p:cNvPr>
            <p:cNvSpPr txBox="1"/>
            <p:nvPr/>
          </p:nvSpPr>
          <p:spPr>
            <a:xfrm>
              <a:off x="491148" y="3270564"/>
              <a:ext cx="1648097" cy="425754"/>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Packages</a:t>
              </a:r>
              <a:endParaRPr lang="ko-KR" altLang="en-US" sz="1600" b="1"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D8EAE03C-B1C6-41AC-AEF6-76E7CA25D7CC}"/>
                </a:ext>
              </a:extLst>
            </p:cNvPr>
            <p:cNvSpPr txBox="1"/>
            <p:nvPr/>
          </p:nvSpPr>
          <p:spPr>
            <a:xfrm>
              <a:off x="491148" y="3618890"/>
              <a:ext cx="1648097" cy="1664313"/>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R has over 10,000 packages in the CRAN repository which are constantly growing which is for data science and machine learning operations.</a:t>
              </a:r>
              <a:endParaRPr lang="ko-KR" altLang="en-US" sz="1600" b="1" dirty="0">
                <a:latin typeface="Calibri" panose="020F0502020204030204" pitchFamily="34" charset="0"/>
                <a:cs typeface="Calibri" panose="020F0502020204030204" pitchFamily="34" charset="0"/>
              </a:endParaRPr>
            </a:p>
          </p:txBody>
        </p:sp>
      </p:grpSp>
      <p:grpSp>
        <p:nvGrpSpPr>
          <p:cNvPr id="37" name="Group 36">
            <a:extLst>
              <a:ext uri="{FF2B5EF4-FFF2-40B4-BE49-F238E27FC236}">
                <a16:creationId xmlns:a16="http://schemas.microsoft.com/office/drawing/2014/main" id="{6845A966-8A3E-4937-A6DB-9E711BDEF68C}"/>
              </a:ext>
            </a:extLst>
          </p:cNvPr>
          <p:cNvGrpSpPr/>
          <p:nvPr/>
        </p:nvGrpSpPr>
        <p:grpSpPr>
          <a:xfrm>
            <a:off x="64228" y="1665864"/>
            <a:ext cx="4098154" cy="1352207"/>
            <a:chOff x="-1801981" y="3343901"/>
            <a:chExt cx="4877330" cy="1352207"/>
          </a:xfrm>
        </p:grpSpPr>
        <p:sp>
          <p:nvSpPr>
            <p:cNvPr id="38" name="TextBox 37">
              <a:extLst>
                <a:ext uri="{FF2B5EF4-FFF2-40B4-BE49-F238E27FC236}">
                  <a16:creationId xmlns:a16="http://schemas.microsoft.com/office/drawing/2014/main" id="{C2288118-8BE5-488A-9EEF-CB76B709833B}"/>
                </a:ext>
              </a:extLst>
            </p:cNvPr>
            <p:cNvSpPr txBox="1"/>
            <p:nvPr/>
          </p:nvSpPr>
          <p:spPr>
            <a:xfrm>
              <a:off x="491148" y="3343901"/>
              <a:ext cx="2584201" cy="338554"/>
            </a:xfrm>
            <a:prstGeom prst="rect">
              <a:avLst/>
            </a:prstGeom>
            <a:noFill/>
          </p:spPr>
          <p:txBody>
            <a:bodyPr wrap="square" rtlCol="0">
              <a:spAutoFit/>
            </a:bodyPr>
            <a:lstStyle/>
            <a:p>
              <a:pPr algn="r"/>
              <a:r>
                <a:rPr lang="en-US" altLang="ko-KR" sz="1600" b="1" dirty="0">
                  <a:latin typeface="Calibri" panose="020F0502020204030204" pitchFamily="34" charset="0"/>
                  <a:cs typeface="Calibri" panose="020F0502020204030204" pitchFamily="34" charset="0"/>
                </a:rPr>
                <a:t>Open Source</a:t>
              </a:r>
              <a:endParaRPr lang="ko-KR" altLang="en-US" sz="1600" b="1"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F7694DF8-FE75-4941-8C46-A5BC40CD5357}"/>
                </a:ext>
              </a:extLst>
            </p:cNvPr>
            <p:cNvSpPr txBox="1"/>
            <p:nvPr/>
          </p:nvSpPr>
          <p:spPr>
            <a:xfrm>
              <a:off x="-1801981" y="3618890"/>
              <a:ext cx="4877330" cy="1077218"/>
            </a:xfrm>
            <a:prstGeom prst="rect">
              <a:avLst/>
            </a:prstGeom>
            <a:noFill/>
          </p:spPr>
          <p:txBody>
            <a:bodyPr wrap="square" rtlCol="0">
              <a:spAutoFit/>
            </a:bodyPr>
            <a:lstStyle/>
            <a:p>
              <a:pPr algn="r"/>
              <a:r>
                <a:rPr lang="en-US" altLang="ko-KR" sz="1600" b="1" dirty="0">
                  <a:latin typeface="Calibri" panose="020F0502020204030204" pitchFamily="34" charset="0"/>
                  <a:cs typeface="Calibri" panose="020F0502020204030204" pitchFamily="34" charset="0"/>
                </a:rPr>
                <a:t>R is an open-source language and can be downloaded from CRAN servers We can contribute to the development of R by optimizing our packages and resolving issues. </a:t>
              </a:r>
              <a:endParaRPr lang="ko-KR" altLang="en-US" sz="1600" b="1" dirty="0">
                <a:latin typeface="Calibri" panose="020F0502020204030204" pitchFamily="34" charset="0"/>
                <a:cs typeface="Calibri" panose="020F0502020204030204" pitchFamily="34" charset="0"/>
              </a:endParaRPr>
            </a:p>
          </p:txBody>
        </p:sp>
      </p:grpSp>
      <p:sp>
        <p:nvSpPr>
          <p:cNvPr id="40" name="Rectangle 23">
            <a:extLst>
              <a:ext uri="{FF2B5EF4-FFF2-40B4-BE49-F238E27FC236}">
                <a16:creationId xmlns:a16="http://schemas.microsoft.com/office/drawing/2014/main" id="{BE1C97B7-C2FC-427C-A85D-FEF041C135E5}"/>
              </a:ext>
            </a:extLst>
          </p:cNvPr>
          <p:cNvSpPr/>
          <p:nvPr/>
        </p:nvSpPr>
        <p:spPr>
          <a:xfrm>
            <a:off x="9128804" y="3529758"/>
            <a:ext cx="476152" cy="280084"/>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Oval 31">
            <a:extLst>
              <a:ext uri="{FF2B5EF4-FFF2-40B4-BE49-F238E27FC236}">
                <a16:creationId xmlns:a16="http://schemas.microsoft.com/office/drawing/2014/main" id="{9E2BAF7A-F8A6-47D4-A1A8-7F7ABB15E704}"/>
              </a:ext>
            </a:extLst>
          </p:cNvPr>
          <p:cNvSpPr/>
          <p:nvPr/>
        </p:nvSpPr>
        <p:spPr>
          <a:xfrm>
            <a:off x="8447067" y="3786968"/>
            <a:ext cx="354255" cy="357590"/>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Rectangle 23">
            <a:extLst>
              <a:ext uri="{FF2B5EF4-FFF2-40B4-BE49-F238E27FC236}">
                <a16:creationId xmlns:a16="http://schemas.microsoft.com/office/drawing/2014/main" id="{EA4A2131-0048-4C1E-A29D-36DB986E5E85}"/>
              </a:ext>
            </a:extLst>
          </p:cNvPr>
          <p:cNvSpPr/>
          <p:nvPr/>
        </p:nvSpPr>
        <p:spPr>
          <a:xfrm>
            <a:off x="1637964" y="3183138"/>
            <a:ext cx="485828" cy="313098"/>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Oval 31">
            <a:extLst>
              <a:ext uri="{FF2B5EF4-FFF2-40B4-BE49-F238E27FC236}">
                <a16:creationId xmlns:a16="http://schemas.microsoft.com/office/drawing/2014/main" id="{ECF1BD31-819B-4FAA-916B-2141E5B77465}"/>
              </a:ext>
            </a:extLst>
          </p:cNvPr>
          <p:cNvSpPr/>
          <p:nvPr/>
        </p:nvSpPr>
        <p:spPr>
          <a:xfrm>
            <a:off x="2533500" y="3434242"/>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Teardrop 17">
            <a:extLst>
              <a:ext uri="{FF2B5EF4-FFF2-40B4-BE49-F238E27FC236}">
                <a16:creationId xmlns:a16="http://schemas.microsoft.com/office/drawing/2014/main" id="{B453486C-EA99-4B3C-8592-80158B9C6B32}"/>
              </a:ext>
            </a:extLst>
          </p:cNvPr>
          <p:cNvSpPr/>
          <p:nvPr/>
        </p:nvSpPr>
        <p:spPr>
          <a:xfrm rot="18900000">
            <a:off x="10192516" y="3174813"/>
            <a:ext cx="332582" cy="337808"/>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Rectangle 23">
            <a:extLst>
              <a:ext uri="{FF2B5EF4-FFF2-40B4-BE49-F238E27FC236}">
                <a16:creationId xmlns:a16="http://schemas.microsoft.com/office/drawing/2014/main" id="{A990727F-A461-4904-81C8-5FF748BCBBC3}"/>
              </a:ext>
            </a:extLst>
          </p:cNvPr>
          <p:cNvSpPr/>
          <p:nvPr/>
        </p:nvSpPr>
        <p:spPr>
          <a:xfrm>
            <a:off x="3295743" y="3732762"/>
            <a:ext cx="404773" cy="407167"/>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Freeform 20">
            <a:extLst>
              <a:ext uri="{FF2B5EF4-FFF2-40B4-BE49-F238E27FC236}">
                <a16:creationId xmlns:a16="http://schemas.microsoft.com/office/drawing/2014/main" id="{2F00A824-A72F-4DB9-A33E-755E9052C913}"/>
              </a:ext>
            </a:extLst>
          </p:cNvPr>
          <p:cNvSpPr/>
          <p:nvPr/>
        </p:nvSpPr>
        <p:spPr>
          <a:xfrm>
            <a:off x="5916902" y="4036636"/>
            <a:ext cx="376670" cy="402560"/>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84736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DB878-37E3-47FD-ADB5-C4ABCB79C8FB}"/>
              </a:ext>
            </a:extLst>
          </p:cNvPr>
          <p:cNvSpPr/>
          <p:nvPr/>
        </p:nvSpPr>
        <p:spPr>
          <a:xfrm>
            <a:off x="9498563" y="2715208"/>
            <a:ext cx="2693437" cy="2388637"/>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Right Triangle 12">
            <a:extLst>
              <a:ext uri="{FF2B5EF4-FFF2-40B4-BE49-F238E27FC236}">
                <a16:creationId xmlns:a16="http://schemas.microsoft.com/office/drawing/2014/main" id="{0807B244-3B29-4296-9E2C-ED86B6EF02EC}"/>
              </a:ext>
            </a:extLst>
          </p:cNvPr>
          <p:cNvSpPr/>
          <p:nvPr/>
        </p:nvSpPr>
        <p:spPr>
          <a:xfrm rot="2668009">
            <a:off x="8348438" y="2596855"/>
            <a:ext cx="2453951" cy="2528596"/>
          </a:xfrm>
          <a:prstGeom prst="rtTriangl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FF4AA5D5-CF8D-4AE7-8FA8-303148F16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46" y="374450"/>
            <a:ext cx="7557795" cy="6298163"/>
          </a:xfrm>
          <a:prstGeom prst="rect">
            <a:avLst/>
          </a:prstGeom>
        </p:spPr>
      </p:pic>
      <p:sp>
        <p:nvSpPr>
          <p:cNvPr id="16" name="Right Triangle 15">
            <a:extLst>
              <a:ext uri="{FF2B5EF4-FFF2-40B4-BE49-F238E27FC236}">
                <a16:creationId xmlns:a16="http://schemas.microsoft.com/office/drawing/2014/main" id="{F90225E7-6A4E-4045-A59B-F182A6C77A45}"/>
              </a:ext>
            </a:extLst>
          </p:cNvPr>
          <p:cNvSpPr/>
          <p:nvPr/>
        </p:nvSpPr>
        <p:spPr>
          <a:xfrm rot="5400000">
            <a:off x="7784303" y="2428532"/>
            <a:ext cx="1501498" cy="144182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ight Triangle 16">
            <a:extLst>
              <a:ext uri="{FF2B5EF4-FFF2-40B4-BE49-F238E27FC236}">
                <a16:creationId xmlns:a16="http://schemas.microsoft.com/office/drawing/2014/main" id="{6CCE878A-4107-442D-8D97-8FE6E6198899}"/>
              </a:ext>
            </a:extLst>
          </p:cNvPr>
          <p:cNvSpPr/>
          <p:nvPr/>
        </p:nvSpPr>
        <p:spPr>
          <a:xfrm>
            <a:off x="7814138" y="3861153"/>
            <a:ext cx="1441829" cy="150149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3F8470A5-CA52-4AD7-A2B5-9D955CD48338}"/>
              </a:ext>
            </a:extLst>
          </p:cNvPr>
          <p:cNvSpPr txBox="1"/>
          <p:nvPr/>
        </p:nvSpPr>
        <p:spPr>
          <a:xfrm>
            <a:off x="9822678" y="2795521"/>
            <a:ext cx="2045205" cy="2308324"/>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This dashboard was made with R Shiny along with ggplot2.</a:t>
            </a:r>
          </a:p>
          <a:p>
            <a:r>
              <a:rPr lang="en-US" b="1" dirty="0">
                <a:latin typeface="Calibri" panose="020F0502020204030204" pitchFamily="34" charset="0"/>
                <a:cs typeface="Calibri" panose="020F0502020204030204" pitchFamily="34" charset="0"/>
              </a:rPr>
              <a:t>R Shiny is a add-on library that helps us to create visually attractive dashboards.</a:t>
            </a:r>
            <a:endParaRPr lang="en-IN"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0138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95F98A5C-C0D0-48EA-BD2F-A466F8EEA269}"/>
              </a:ext>
            </a:extLst>
          </p:cNvPr>
          <p:cNvSpPr txBox="1"/>
          <p:nvPr/>
        </p:nvSpPr>
        <p:spPr>
          <a:xfrm>
            <a:off x="666218" y="415113"/>
            <a:ext cx="6422740" cy="2031325"/>
          </a:xfrm>
          <a:prstGeom prst="rect">
            <a:avLst/>
          </a:prstGeom>
          <a:noFill/>
        </p:spPr>
        <p:txBody>
          <a:bodyPr wrap="square" lIns="36000" tIns="0" rIns="36000" bIns="0" rtlCol="0" anchor="ctr">
            <a:spAutoFit/>
          </a:bodyPr>
          <a:lstStyle/>
          <a:p>
            <a:r>
              <a:rPr lang="en-US" altLang="ko-KR" sz="4400" b="1" dirty="0">
                <a:latin typeface="Engravers MT" panose="02090707080505020304" pitchFamily="18" charset="0"/>
              </a:rPr>
              <a:t>Introduction </a:t>
            </a:r>
          </a:p>
          <a:p>
            <a:r>
              <a:rPr lang="en-US" altLang="ko-KR" sz="4400" b="1" dirty="0">
                <a:latin typeface="Engravers MT" panose="02090707080505020304" pitchFamily="18" charset="0"/>
              </a:rPr>
              <a:t>To Credit Card Fraud</a:t>
            </a:r>
            <a:endParaRPr lang="ko-KR" altLang="en-US" sz="4400" b="1" dirty="0">
              <a:latin typeface="Engravers MT" panose="02090707080505020304" pitchFamily="18" charset="0"/>
            </a:endParaRPr>
          </a:p>
        </p:txBody>
      </p:sp>
    </p:spTree>
    <p:extLst>
      <p:ext uri="{BB962C8B-B14F-4D97-AF65-F5344CB8AC3E}">
        <p14:creationId xmlns:p14="http://schemas.microsoft.com/office/powerpoint/2010/main" val="158517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gradFill flip="none" rotWithShape="1">
                  <a:gsLst>
                    <a:gs pos="0">
                      <a:schemeClr val="accent1"/>
                    </a:gs>
                    <a:gs pos="70000">
                      <a:schemeClr val="accent3"/>
                    </a:gs>
                    <a:gs pos="35000">
                      <a:schemeClr val="accent2"/>
                    </a:gs>
                    <a:gs pos="100000">
                      <a:schemeClr val="accent4"/>
                    </a:gs>
                  </a:gsLst>
                  <a:lin ang="0" scaled="1"/>
                  <a:tileRect/>
                </a:gradFill>
                <a:latin typeface="Engravers MT" panose="02090707080505020304" pitchFamily="18" charset="0"/>
              </a:rPr>
              <a:t>Credit Card Fraud</a:t>
            </a:r>
            <a:endParaRPr lang="en-US" b="1" dirty="0">
              <a:latin typeface="Engravers MT" panose="02090707080505020304" pitchFamily="18" charset="0"/>
            </a:endParaRPr>
          </a:p>
        </p:txBody>
      </p:sp>
      <p:cxnSp>
        <p:nvCxnSpPr>
          <p:cNvPr id="3" name="Straight Connector 2">
            <a:extLst>
              <a:ext uri="{FF2B5EF4-FFF2-40B4-BE49-F238E27FC236}">
                <a16:creationId xmlns:a16="http://schemas.microsoft.com/office/drawing/2014/main" id="{4A0EF8B0-3CD7-4DC1-8849-D36178336660}"/>
              </a:ext>
            </a:extLst>
          </p:cNvPr>
          <p:cNvCxnSpPr>
            <a:cxnSpLocks/>
            <a:stCxn id="11" idx="3"/>
          </p:cNvCxnSpPr>
          <p:nvPr/>
        </p:nvCxnSpPr>
        <p:spPr>
          <a:xfrm>
            <a:off x="1591532" y="2125602"/>
            <a:ext cx="960137" cy="1190225"/>
          </a:xfrm>
          <a:prstGeom prst="line">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A383E21-6A1C-4275-B66E-C5DF7CCA3F45}"/>
              </a:ext>
            </a:extLst>
          </p:cNvPr>
          <p:cNvCxnSpPr>
            <a:cxnSpLocks/>
            <a:stCxn id="18" idx="3"/>
          </p:cNvCxnSpPr>
          <p:nvPr/>
        </p:nvCxnSpPr>
        <p:spPr>
          <a:xfrm flipV="1">
            <a:off x="1591532" y="3933350"/>
            <a:ext cx="667036" cy="6165"/>
          </a:xfrm>
          <a:prstGeom prst="line">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E93A2B5-A7C0-4CF9-A948-32C2866AD932}"/>
              </a:ext>
            </a:extLst>
          </p:cNvPr>
          <p:cNvCxnSpPr>
            <a:cxnSpLocks/>
            <a:stCxn id="17" idx="3"/>
          </p:cNvCxnSpPr>
          <p:nvPr/>
        </p:nvCxnSpPr>
        <p:spPr>
          <a:xfrm flipV="1">
            <a:off x="1591532" y="4535676"/>
            <a:ext cx="938557" cy="1217752"/>
          </a:xfrm>
          <a:prstGeom prst="line">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03422A-ECB8-4404-888C-42DB68CCE78F}"/>
              </a:ext>
            </a:extLst>
          </p:cNvPr>
          <p:cNvCxnSpPr>
            <a:cxnSpLocks/>
            <a:stCxn id="16" idx="0"/>
          </p:cNvCxnSpPr>
          <p:nvPr/>
        </p:nvCxnSpPr>
        <p:spPr>
          <a:xfrm flipV="1">
            <a:off x="3132848" y="4538349"/>
            <a:ext cx="2" cy="783031"/>
          </a:xfrm>
          <a:prstGeom prst="line">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B04AE10-9510-448B-A811-3B63CA1F51E7}"/>
              </a:ext>
            </a:extLst>
          </p:cNvPr>
          <p:cNvCxnSpPr>
            <a:cxnSpLocks/>
            <a:endCxn id="12" idx="2"/>
          </p:cNvCxnSpPr>
          <p:nvPr/>
        </p:nvCxnSpPr>
        <p:spPr>
          <a:xfrm flipV="1">
            <a:off x="3129281" y="2557650"/>
            <a:ext cx="3567" cy="758177"/>
          </a:xfrm>
          <a:prstGeom prst="line">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889D1B-DC77-4FCE-9CE2-FE3117C254B2}"/>
              </a:ext>
            </a:extLst>
          </p:cNvPr>
          <p:cNvCxnSpPr>
            <a:cxnSpLocks/>
            <a:stCxn id="15" idx="1"/>
          </p:cNvCxnSpPr>
          <p:nvPr/>
        </p:nvCxnSpPr>
        <p:spPr>
          <a:xfrm flipH="1" flipV="1">
            <a:off x="3735529" y="4538349"/>
            <a:ext cx="938635" cy="1215079"/>
          </a:xfrm>
          <a:prstGeom prst="line">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C1D450-8620-44A2-8C4A-022D2F4023C9}"/>
              </a:ext>
            </a:extLst>
          </p:cNvPr>
          <p:cNvCxnSpPr>
            <a:cxnSpLocks/>
            <a:endCxn id="14" idx="1"/>
          </p:cNvCxnSpPr>
          <p:nvPr/>
        </p:nvCxnSpPr>
        <p:spPr>
          <a:xfrm flipV="1">
            <a:off x="3998761" y="3939515"/>
            <a:ext cx="675403" cy="2"/>
          </a:xfrm>
          <a:prstGeom prst="line">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731B4F0-B85E-4BF7-BA07-5523599A17F7}"/>
              </a:ext>
            </a:extLst>
          </p:cNvPr>
          <p:cNvCxnSpPr>
            <a:cxnSpLocks/>
            <a:stCxn id="13" idx="1"/>
          </p:cNvCxnSpPr>
          <p:nvPr/>
        </p:nvCxnSpPr>
        <p:spPr>
          <a:xfrm flipH="1">
            <a:off x="3676937" y="2125602"/>
            <a:ext cx="997227" cy="1173053"/>
          </a:xfrm>
          <a:prstGeom prst="line">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CD3573C-C4EB-4A1B-A7BC-43547B1BFC90}"/>
              </a:ext>
            </a:extLst>
          </p:cNvPr>
          <p:cNvSpPr/>
          <p:nvPr/>
        </p:nvSpPr>
        <p:spPr>
          <a:xfrm>
            <a:off x="727436" y="1693554"/>
            <a:ext cx="864096" cy="86409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2" name="Rectangle 11">
            <a:extLst>
              <a:ext uri="{FF2B5EF4-FFF2-40B4-BE49-F238E27FC236}">
                <a16:creationId xmlns:a16="http://schemas.microsoft.com/office/drawing/2014/main" id="{0B195677-9C5B-4F62-9EE8-24BA9E83E69A}"/>
              </a:ext>
            </a:extLst>
          </p:cNvPr>
          <p:cNvSpPr/>
          <p:nvPr/>
        </p:nvSpPr>
        <p:spPr>
          <a:xfrm>
            <a:off x="2700800" y="1693554"/>
            <a:ext cx="864096" cy="86409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3" name="Rectangle 12">
            <a:extLst>
              <a:ext uri="{FF2B5EF4-FFF2-40B4-BE49-F238E27FC236}">
                <a16:creationId xmlns:a16="http://schemas.microsoft.com/office/drawing/2014/main" id="{F6E1E78A-A1AA-494C-BEA6-D20E81EAEE99}"/>
              </a:ext>
            </a:extLst>
          </p:cNvPr>
          <p:cNvSpPr/>
          <p:nvPr/>
        </p:nvSpPr>
        <p:spPr>
          <a:xfrm>
            <a:off x="4674164" y="1693554"/>
            <a:ext cx="864096" cy="864096"/>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4" name="Rectangle 13">
            <a:extLst>
              <a:ext uri="{FF2B5EF4-FFF2-40B4-BE49-F238E27FC236}">
                <a16:creationId xmlns:a16="http://schemas.microsoft.com/office/drawing/2014/main" id="{0DD40AD5-CC28-463D-9F08-CE9748567EA7}"/>
              </a:ext>
            </a:extLst>
          </p:cNvPr>
          <p:cNvSpPr/>
          <p:nvPr/>
        </p:nvSpPr>
        <p:spPr>
          <a:xfrm>
            <a:off x="4674164" y="3507467"/>
            <a:ext cx="864096" cy="864096"/>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5" name="Rectangle 14">
            <a:extLst>
              <a:ext uri="{FF2B5EF4-FFF2-40B4-BE49-F238E27FC236}">
                <a16:creationId xmlns:a16="http://schemas.microsoft.com/office/drawing/2014/main" id="{AF5F122C-44A4-46E5-8E86-149DC30468B5}"/>
              </a:ext>
            </a:extLst>
          </p:cNvPr>
          <p:cNvSpPr/>
          <p:nvPr/>
        </p:nvSpPr>
        <p:spPr>
          <a:xfrm>
            <a:off x="4674164" y="5321380"/>
            <a:ext cx="864096" cy="86409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6" name="Rectangle 15">
            <a:extLst>
              <a:ext uri="{FF2B5EF4-FFF2-40B4-BE49-F238E27FC236}">
                <a16:creationId xmlns:a16="http://schemas.microsoft.com/office/drawing/2014/main" id="{EC63397C-9834-4860-9C8B-02C09ABAF596}"/>
              </a:ext>
            </a:extLst>
          </p:cNvPr>
          <p:cNvSpPr/>
          <p:nvPr/>
        </p:nvSpPr>
        <p:spPr>
          <a:xfrm>
            <a:off x="2700800" y="5321380"/>
            <a:ext cx="864096" cy="86409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7" name="Rectangle 16">
            <a:extLst>
              <a:ext uri="{FF2B5EF4-FFF2-40B4-BE49-F238E27FC236}">
                <a16:creationId xmlns:a16="http://schemas.microsoft.com/office/drawing/2014/main" id="{33AF9343-31E1-4CC4-A84B-D3D98B8BED8F}"/>
              </a:ext>
            </a:extLst>
          </p:cNvPr>
          <p:cNvSpPr/>
          <p:nvPr/>
        </p:nvSpPr>
        <p:spPr>
          <a:xfrm>
            <a:off x="727436" y="5321380"/>
            <a:ext cx="864096" cy="864096"/>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8" name="Rectangle 17">
            <a:extLst>
              <a:ext uri="{FF2B5EF4-FFF2-40B4-BE49-F238E27FC236}">
                <a16:creationId xmlns:a16="http://schemas.microsoft.com/office/drawing/2014/main" id="{F4A06032-7CB3-4F6C-88FF-F4F574EAE5BE}"/>
              </a:ext>
            </a:extLst>
          </p:cNvPr>
          <p:cNvSpPr/>
          <p:nvPr/>
        </p:nvSpPr>
        <p:spPr>
          <a:xfrm>
            <a:off x="727436" y="3507467"/>
            <a:ext cx="864096" cy="864096"/>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9" name="Oval 21">
            <a:extLst>
              <a:ext uri="{FF2B5EF4-FFF2-40B4-BE49-F238E27FC236}">
                <a16:creationId xmlns:a16="http://schemas.microsoft.com/office/drawing/2014/main" id="{7F0D23E5-78CF-407F-9C73-FD2AF56E0EFC}"/>
              </a:ext>
            </a:extLst>
          </p:cNvPr>
          <p:cNvSpPr/>
          <p:nvPr/>
        </p:nvSpPr>
        <p:spPr>
          <a:xfrm rot="20700000">
            <a:off x="2906180" y="5562820"/>
            <a:ext cx="434971" cy="38122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85000"/>
                  <a:lumOff val="15000"/>
                </a:schemeClr>
              </a:solidFill>
            </a:endParaRPr>
          </a:p>
        </p:txBody>
      </p:sp>
      <p:sp>
        <p:nvSpPr>
          <p:cNvPr id="20" name="Trapezoid 3">
            <a:extLst>
              <a:ext uri="{FF2B5EF4-FFF2-40B4-BE49-F238E27FC236}">
                <a16:creationId xmlns:a16="http://schemas.microsoft.com/office/drawing/2014/main" id="{334EDD3C-BE87-4333-BD20-C7283B4592D0}"/>
              </a:ext>
            </a:extLst>
          </p:cNvPr>
          <p:cNvSpPr/>
          <p:nvPr/>
        </p:nvSpPr>
        <p:spPr>
          <a:xfrm>
            <a:off x="2972299" y="1960945"/>
            <a:ext cx="316345"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85000"/>
                  <a:lumOff val="15000"/>
                </a:schemeClr>
              </a:solidFill>
            </a:endParaRPr>
          </a:p>
        </p:txBody>
      </p:sp>
      <p:sp>
        <p:nvSpPr>
          <p:cNvPr id="21" name="Down Arrow 1">
            <a:extLst>
              <a:ext uri="{FF2B5EF4-FFF2-40B4-BE49-F238E27FC236}">
                <a16:creationId xmlns:a16="http://schemas.microsoft.com/office/drawing/2014/main" id="{1FB9C423-F02A-4E38-BC94-1DC91E6A760F}"/>
              </a:ext>
            </a:extLst>
          </p:cNvPr>
          <p:cNvSpPr/>
          <p:nvPr/>
        </p:nvSpPr>
        <p:spPr>
          <a:xfrm rot="10800000" flipH="1">
            <a:off x="978412" y="3761809"/>
            <a:ext cx="362145" cy="406688"/>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85000"/>
                  <a:lumOff val="15000"/>
                </a:schemeClr>
              </a:solidFill>
            </a:endParaRPr>
          </a:p>
        </p:txBody>
      </p:sp>
      <p:sp>
        <p:nvSpPr>
          <p:cNvPr id="22" name="Rectangle 15">
            <a:extLst>
              <a:ext uri="{FF2B5EF4-FFF2-40B4-BE49-F238E27FC236}">
                <a16:creationId xmlns:a16="http://schemas.microsoft.com/office/drawing/2014/main" id="{88CD4064-1D40-4F6A-A2A8-75A814268796}"/>
              </a:ext>
            </a:extLst>
          </p:cNvPr>
          <p:cNvSpPr/>
          <p:nvPr/>
        </p:nvSpPr>
        <p:spPr>
          <a:xfrm rot="14270044">
            <a:off x="978972" y="1937564"/>
            <a:ext cx="361027" cy="376076"/>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85000"/>
                  <a:lumOff val="15000"/>
                </a:schemeClr>
              </a:solidFill>
            </a:endParaRPr>
          </a:p>
        </p:txBody>
      </p:sp>
      <p:sp>
        <p:nvSpPr>
          <p:cNvPr id="23" name="Frame 1">
            <a:extLst>
              <a:ext uri="{FF2B5EF4-FFF2-40B4-BE49-F238E27FC236}">
                <a16:creationId xmlns:a16="http://schemas.microsoft.com/office/drawing/2014/main" id="{D5063953-94C1-4A48-B880-6283F657E0CC}"/>
              </a:ext>
            </a:extLst>
          </p:cNvPr>
          <p:cNvSpPr/>
          <p:nvPr/>
        </p:nvSpPr>
        <p:spPr>
          <a:xfrm>
            <a:off x="4907280" y="3715296"/>
            <a:ext cx="387852" cy="387852"/>
          </a:xfrm>
          <a:custGeom>
            <a:avLst/>
            <a:gdLst/>
            <a:ahLst/>
            <a:cxnLst/>
            <a:rect l="l" t="t" r="r" b="b"/>
            <a:pathLst>
              <a:path w="3960000" h="3960000">
                <a:moveTo>
                  <a:pt x="0" y="2700080"/>
                </a:moveTo>
                <a:lnTo>
                  <a:pt x="569408" y="2700080"/>
                </a:lnTo>
                <a:lnTo>
                  <a:pt x="569408" y="3390592"/>
                </a:lnTo>
                <a:lnTo>
                  <a:pt x="3390592" y="3390592"/>
                </a:lnTo>
                <a:lnTo>
                  <a:pt x="3390592" y="2700080"/>
                </a:lnTo>
                <a:lnTo>
                  <a:pt x="3960000" y="2700080"/>
                </a:lnTo>
                <a:lnTo>
                  <a:pt x="3960000" y="3960000"/>
                </a:lnTo>
                <a:lnTo>
                  <a:pt x="0" y="3960000"/>
                </a:lnTo>
                <a:close/>
                <a:moveTo>
                  <a:pt x="1530791" y="0"/>
                </a:moveTo>
                <a:lnTo>
                  <a:pt x="2429209" y="0"/>
                </a:lnTo>
                <a:lnTo>
                  <a:pt x="2429209" y="2108456"/>
                </a:lnTo>
                <a:lnTo>
                  <a:pt x="2772088" y="2108456"/>
                </a:lnTo>
                <a:lnTo>
                  <a:pt x="1980000" y="3198242"/>
                </a:lnTo>
                <a:lnTo>
                  <a:pt x="1187912" y="2108456"/>
                </a:lnTo>
                <a:lnTo>
                  <a:pt x="1530791" y="21084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85000"/>
                  <a:lumOff val="15000"/>
                </a:schemeClr>
              </a:solidFill>
            </a:endParaRPr>
          </a:p>
        </p:txBody>
      </p:sp>
      <p:sp>
        <p:nvSpPr>
          <p:cNvPr id="24" name="Donut 15">
            <a:extLst>
              <a:ext uri="{FF2B5EF4-FFF2-40B4-BE49-F238E27FC236}">
                <a16:creationId xmlns:a16="http://schemas.microsoft.com/office/drawing/2014/main" id="{E639977D-50BE-4650-9EED-A85BC87B1952}"/>
              </a:ext>
            </a:extLst>
          </p:cNvPr>
          <p:cNvSpPr/>
          <p:nvPr/>
        </p:nvSpPr>
        <p:spPr>
          <a:xfrm>
            <a:off x="4939294" y="1956688"/>
            <a:ext cx="333838" cy="3352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85000"/>
                  <a:lumOff val="15000"/>
                </a:schemeClr>
              </a:solidFill>
            </a:endParaRPr>
          </a:p>
        </p:txBody>
      </p:sp>
      <p:sp>
        <p:nvSpPr>
          <p:cNvPr id="25" name="Rectangle 3">
            <a:extLst>
              <a:ext uri="{FF2B5EF4-FFF2-40B4-BE49-F238E27FC236}">
                <a16:creationId xmlns:a16="http://schemas.microsoft.com/office/drawing/2014/main" id="{25E0163A-BB5C-4F6B-8A91-25568B813CAC}"/>
              </a:ext>
            </a:extLst>
          </p:cNvPr>
          <p:cNvSpPr/>
          <p:nvPr/>
        </p:nvSpPr>
        <p:spPr>
          <a:xfrm rot="18900000">
            <a:off x="4926826" y="5609763"/>
            <a:ext cx="410053" cy="329391"/>
          </a:xfrm>
          <a:custGeom>
            <a:avLst/>
            <a:gdLst/>
            <a:ahLst/>
            <a:cxnLst/>
            <a:rect l="l" t="t" r="r" b="b"/>
            <a:pathLst>
              <a:path w="5420988" h="4354613">
                <a:moveTo>
                  <a:pt x="1348767" y="746532"/>
                </a:moveTo>
                <a:lnTo>
                  <a:pt x="557008" y="1538292"/>
                </a:lnTo>
                <a:lnTo>
                  <a:pt x="242696" y="1223981"/>
                </a:lnTo>
                <a:lnTo>
                  <a:pt x="720144" y="746532"/>
                </a:lnTo>
                <a:close/>
                <a:moveTo>
                  <a:pt x="2953020" y="1710427"/>
                </a:moveTo>
                <a:lnTo>
                  <a:pt x="1841912" y="2821534"/>
                </a:lnTo>
                <a:lnTo>
                  <a:pt x="1527601" y="2507223"/>
                </a:lnTo>
                <a:lnTo>
                  <a:pt x="2507669" y="1527155"/>
                </a:lnTo>
                <a:lnTo>
                  <a:pt x="2507669" y="1710427"/>
                </a:lnTo>
                <a:close/>
                <a:moveTo>
                  <a:pt x="2204816" y="746532"/>
                </a:moveTo>
                <a:lnTo>
                  <a:pt x="984202" y="1967146"/>
                </a:lnTo>
                <a:lnTo>
                  <a:pt x="669891" y="1652835"/>
                </a:lnTo>
                <a:lnTo>
                  <a:pt x="1576193" y="746532"/>
                </a:lnTo>
                <a:close/>
                <a:moveTo>
                  <a:pt x="2507669" y="704276"/>
                </a:moveTo>
                <a:lnTo>
                  <a:pt x="2507669" y="1299728"/>
                </a:lnTo>
                <a:lnTo>
                  <a:pt x="1413057" y="2394340"/>
                </a:lnTo>
                <a:lnTo>
                  <a:pt x="1098746" y="2080028"/>
                </a:lnTo>
                <a:lnTo>
                  <a:pt x="2474499" y="704276"/>
                </a:lnTo>
                <a:close/>
                <a:moveTo>
                  <a:pt x="3783840" y="1735655"/>
                </a:moveTo>
                <a:lnTo>
                  <a:pt x="2270767" y="3248728"/>
                </a:lnTo>
                <a:lnTo>
                  <a:pt x="1956456" y="2934416"/>
                </a:lnTo>
                <a:lnTo>
                  <a:pt x="3136451" y="1754421"/>
                </a:lnTo>
                <a:close/>
                <a:moveTo>
                  <a:pt x="4496799" y="1714987"/>
                </a:moveTo>
                <a:lnTo>
                  <a:pt x="4496799" y="1878748"/>
                </a:lnTo>
                <a:lnTo>
                  <a:pt x="2696301" y="3679245"/>
                </a:lnTo>
                <a:lnTo>
                  <a:pt x="2381990" y="3364934"/>
                </a:lnTo>
                <a:lnTo>
                  <a:pt x="4018059" y="1728865"/>
                </a:lnTo>
                <a:close/>
                <a:moveTo>
                  <a:pt x="5188803" y="1234621"/>
                </a:moveTo>
                <a:lnTo>
                  <a:pt x="4712161" y="1707180"/>
                </a:lnTo>
                <a:lnTo>
                  <a:pt x="4712161" y="1499750"/>
                </a:lnTo>
                <a:lnTo>
                  <a:pt x="3254907" y="1499750"/>
                </a:lnTo>
                <a:lnTo>
                  <a:pt x="3254907" y="1501015"/>
                </a:lnTo>
                <a:lnTo>
                  <a:pt x="2718814" y="1501014"/>
                </a:lnTo>
                <a:lnTo>
                  <a:pt x="2718814" y="536093"/>
                </a:lnTo>
                <a:lnTo>
                  <a:pt x="931605" y="536093"/>
                </a:lnTo>
                <a:lnTo>
                  <a:pt x="931605" y="535070"/>
                </a:lnTo>
                <a:lnTo>
                  <a:pt x="1489071" y="0"/>
                </a:lnTo>
                <a:lnTo>
                  <a:pt x="3243560" y="0"/>
                </a:lnTo>
                <a:lnTo>
                  <a:pt x="3243560" y="11638"/>
                </a:lnTo>
                <a:lnTo>
                  <a:pt x="3254907" y="11638"/>
                </a:lnTo>
                <a:lnTo>
                  <a:pt x="3254907" y="969491"/>
                </a:lnTo>
                <a:lnTo>
                  <a:pt x="4712161" y="969491"/>
                </a:lnTo>
                <a:lnTo>
                  <a:pt x="4712161" y="762061"/>
                </a:lnTo>
                <a:close/>
                <a:moveTo>
                  <a:pt x="5420988" y="1433714"/>
                </a:moveTo>
                <a:cubicBezTo>
                  <a:pt x="5477229" y="1489956"/>
                  <a:pt x="5477229" y="1581142"/>
                  <a:pt x="5420988" y="1637384"/>
                </a:cubicBezTo>
                <a:lnTo>
                  <a:pt x="2907428" y="4150943"/>
                </a:lnTo>
                <a:lnTo>
                  <a:pt x="2703759" y="4354613"/>
                </a:lnTo>
                <a:lnTo>
                  <a:pt x="2500089" y="4150943"/>
                </a:lnTo>
                <a:lnTo>
                  <a:pt x="0" y="1650854"/>
                </a:lnTo>
                <a:cubicBezTo>
                  <a:pt x="-56242" y="1594612"/>
                  <a:pt x="-56242" y="1503426"/>
                  <a:pt x="0" y="1447185"/>
                </a:cubicBezTo>
                <a:cubicBezTo>
                  <a:pt x="56242" y="1390943"/>
                  <a:pt x="147427" y="1390943"/>
                  <a:pt x="203669" y="1447185"/>
                </a:cubicBezTo>
                <a:lnTo>
                  <a:pt x="2703759" y="3947274"/>
                </a:lnTo>
                <a:lnTo>
                  <a:pt x="5217318" y="1433714"/>
                </a:lnTo>
                <a:cubicBezTo>
                  <a:pt x="5273560" y="1377472"/>
                  <a:pt x="5364746" y="1377472"/>
                  <a:pt x="5420988" y="14337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6" name="Round Same Side Corner Rectangle 12">
            <a:extLst>
              <a:ext uri="{FF2B5EF4-FFF2-40B4-BE49-F238E27FC236}">
                <a16:creationId xmlns:a16="http://schemas.microsoft.com/office/drawing/2014/main" id="{D025DD18-5611-4303-B1A1-1B49B0544FC5}"/>
              </a:ext>
            </a:extLst>
          </p:cNvPr>
          <p:cNvSpPr/>
          <p:nvPr/>
        </p:nvSpPr>
        <p:spPr>
          <a:xfrm>
            <a:off x="967357" y="5598648"/>
            <a:ext cx="307175" cy="309563"/>
          </a:xfrm>
          <a:custGeom>
            <a:avLst/>
            <a:gdLst/>
            <a:ahLst/>
            <a:cxnLst/>
            <a:rect l="l" t="t" r="r" b="b"/>
            <a:pathLst>
              <a:path w="3891831" h="3922089">
                <a:moveTo>
                  <a:pt x="1662674" y="3168351"/>
                </a:moveTo>
                <a:lnTo>
                  <a:pt x="1502829" y="3373344"/>
                </a:lnTo>
                <a:lnTo>
                  <a:pt x="2417229" y="3373344"/>
                </a:lnTo>
                <a:lnTo>
                  <a:pt x="2257384" y="3168351"/>
                </a:lnTo>
                <a:close/>
                <a:moveTo>
                  <a:pt x="2523259" y="1171504"/>
                </a:moveTo>
                <a:cubicBezTo>
                  <a:pt x="2532472" y="1171504"/>
                  <a:pt x="2541686" y="1175018"/>
                  <a:pt x="2548715" y="1182047"/>
                </a:cubicBezTo>
                <a:cubicBezTo>
                  <a:pt x="2562774" y="1196106"/>
                  <a:pt x="2562774" y="1218900"/>
                  <a:pt x="2548715" y="1232959"/>
                </a:cubicBezTo>
                <a:lnTo>
                  <a:pt x="2192302" y="1589372"/>
                </a:lnTo>
                <a:cubicBezTo>
                  <a:pt x="2215318" y="1634545"/>
                  <a:pt x="2208007" y="1691005"/>
                  <a:pt x="2170778" y="1729629"/>
                </a:cubicBezTo>
                <a:lnTo>
                  <a:pt x="1842194" y="2070527"/>
                </a:lnTo>
                <a:lnTo>
                  <a:pt x="1840602" y="2068993"/>
                </a:lnTo>
                <a:lnTo>
                  <a:pt x="1839683" y="2070526"/>
                </a:lnTo>
                <a:lnTo>
                  <a:pt x="1772706" y="2003549"/>
                </a:lnTo>
                <a:lnTo>
                  <a:pt x="1671997" y="1906478"/>
                </a:lnTo>
                <a:lnTo>
                  <a:pt x="1671997" y="2304256"/>
                </a:lnTo>
                <a:lnTo>
                  <a:pt x="519869" y="2304256"/>
                </a:lnTo>
                <a:lnTo>
                  <a:pt x="519869" y="1555463"/>
                </a:lnTo>
                <a:cubicBezTo>
                  <a:pt x="519869" y="1430811"/>
                  <a:pt x="620920" y="1329760"/>
                  <a:pt x="745572" y="1329760"/>
                </a:cubicBezTo>
                <a:lnTo>
                  <a:pt x="887110" y="1329760"/>
                </a:lnTo>
                <a:lnTo>
                  <a:pt x="1095933" y="1689800"/>
                </a:lnTo>
                <a:lnTo>
                  <a:pt x="1304756" y="1329760"/>
                </a:lnTo>
                <a:lnTo>
                  <a:pt x="1446294" y="1329760"/>
                </a:lnTo>
                <a:cubicBezTo>
                  <a:pt x="1483655" y="1329760"/>
                  <a:pt x="1518895" y="1338838"/>
                  <a:pt x="1549463" y="1355810"/>
                </a:cubicBezTo>
                <a:lnTo>
                  <a:pt x="1551429" y="1352534"/>
                </a:lnTo>
                <a:lnTo>
                  <a:pt x="1560928" y="1362033"/>
                </a:lnTo>
                <a:cubicBezTo>
                  <a:pt x="1593912" y="1380586"/>
                  <a:pt x="1621171" y="1407846"/>
                  <a:pt x="1639724" y="1440829"/>
                </a:cubicBezTo>
                <a:lnTo>
                  <a:pt x="1875719" y="1676823"/>
                </a:lnTo>
                <a:lnTo>
                  <a:pt x="1991438" y="1556767"/>
                </a:lnTo>
                <a:cubicBezTo>
                  <a:pt x="2032038" y="1514646"/>
                  <a:pt x="2095142" y="1507302"/>
                  <a:pt x="2142374" y="1537477"/>
                </a:cubicBezTo>
                <a:lnTo>
                  <a:pt x="2497803" y="1182047"/>
                </a:lnTo>
                <a:cubicBezTo>
                  <a:pt x="2504833" y="1175018"/>
                  <a:pt x="2514046" y="1171504"/>
                  <a:pt x="2523259" y="1171504"/>
                </a:cubicBezTo>
                <a:close/>
                <a:moveTo>
                  <a:pt x="3270424" y="602451"/>
                </a:moveTo>
                <a:cubicBezTo>
                  <a:pt x="3365959" y="700507"/>
                  <a:pt x="3424268" y="834597"/>
                  <a:pt x="3424268" y="982306"/>
                </a:cubicBezTo>
                <a:lnTo>
                  <a:pt x="2890568" y="982307"/>
                </a:lnTo>
                <a:close/>
                <a:moveTo>
                  <a:pt x="1095932" y="477151"/>
                </a:moveTo>
                <a:cubicBezTo>
                  <a:pt x="1287178" y="477151"/>
                  <a:pt x="1442214" y="632187"/>
                  <a:pt x="1442214" y="823433"/>
                </a:cubicBezTo>
                <a:cubicBezTo>
                  <a:pt x="1442214" y="1014679"/>
                  <a:pt x="1287178" y="1169715"/>
                  <a:pt x="1095932" y="1169715"/>
                </a:cubicBezTo>
                <a:cubicBezTo>
                  <a:pt x="904686" y="1169715"/>
                  <a:pt x="749650" y="1014679"/>
                  <a:pt x="749650" y="823433"/>
                </a:cubicBezTo>
                <a:cubicBezTo>
                  <a:pt x="749650" y="632187"/>
                  <a:pt x="904686" y="477151"/>
                  <a:pt x="1095932" y="477151"/>
                </a:cubicBezTo>
                <a:close/>
                <a:moveTo>
                  <a:pt x="2797293" y="477150"/>
                </a:moveTo>
                <a:cubicBezTo>
                  <a:pt x="2797293" y="660228"/>
                  <a:pt x="2797294" y="843306"/>
                  <a:pt x="2797294" y="1026384"/>
                </a:cubicBezTo>
                <a:lnTo>
                  <a:pt x="3346527" y="1026384"/>
                </a:lnTo>
                <a:cubicBezTo>
                  <a:pt x="3346527" y="1329718"/>
                  <a:pt x="3100627" y="1575618"/>
                  <a:pt x="2797293" y="1575618"/>
                </a:cubicBezTo>
                <a:cubicBezTo>
                  <a:pt x="2647814" y="1575618"/>
                  <a:pt x="2512282" y="1515904"/>
                  <a:pt x="2413635" y="1418636"/>
                </a:cubicBezTo>
                <a:lnTo>
                  <a:pt x="2585415" y="1246856"/>
                </a:lnTo>
                <a:cubicBezTo>
                  <a:pt x="2612360" y="1219912"/>
                  <a:pt x="2612360" y="1176226"/>
                  <a:pt x="2585415" y="1149281"/>
                </a:cubicBezTo>
                <a:cubicBezTo>
                  <a:pt x="2558471" y="1122337"/>
                  <a:pt x="2514785" y="1122337"/>
                  <a:pt x="2487840" y="1149281"/>
                </a:cubicBezTo>
                <a:lnTo>
                  <a:pt x="2328419" y="1308703"/>
                </a:lnTo>
                <a:cubicBezTo>
                  <a:pt x="2276781" y="1227012"/>
                  <a:pt x="2248059" y="1130052"/>
                  <a:pt x="2248059" y="1026384"/>
                </a:cubicBezTo>
                <a:cubicBezTo>
                  <a:pt x="2248059" y="723050"/>
                  <a:pt x="2493959" y="477150"/>
                  <a:pt x="2797293" y="477150"/>
                </a:cubicBezTo>
                <a:close/>
                <a:moveTo>
                  <a:pt x="2842770" y="361048"/>
                </a:moveTo>
                <a:cubicBezTo>
                  <a:pt x="2979660" y="362831"/>
                  <a:pt x="3115706" y="416416"/>
                  <a:pt x="3220152" y="520862"/>
                </a:cubicBezTo>
                <a:lnTo>
                  <a:pt x="2842770" y="898246"/>
                </a:lnTo>
                <a:close/>
                <a:moveTo>
                  <a:pt x="745283" y="252264"/>
                </a:moveTo>
                <a:cubicBezTo>
                  <a:pt x="540043" y="252264"/>
                  <a:pt x="373664" y="418643"/>
                  <a:pt x="373664" y="623883"/>
                </a:cubicBezTo>
                <a:lnTo>
                  <a:pt x="373664" y="2481932"/>
                </a:lnTo>
                <a:lnTo>
                  <a:pt x="3505664" y="2481932"/>
                </a:lnTo>
                <a:lnTo>
                  <a:pt x="3505664" y="623883"/>
                </a:lnTo>
                <a:cubicBezTo>
                  <a:pt x="3505664" y="418643"/>
                  <a:pt x="3339285" y="252264"/>
                  <a:pt x="3134045" y="252264"/>
                </a:cubicBezTo>
                <a:close/>
                <a:moveTo>
                  <a:pt x="561239" y="0"/>
                </a:moveTo>
                <a:lnTo>
                  <a:pt x="3333911" y="0"/>
                </a:lnTo>
                <a:cubicBezTo>
                  <a:pt x="3562371" y="0"/>
                  <a:pt x="3747575" y="185204"/>
                  <a:pt x="3747575" y="413664"/>
                </a:cubicBezTo>
                <a:lnTo>
                  <a:pt x="3747575" y="2481932"/>
                </a:lnTo>
                <a:lnTo>
                  <a:pt x="3751166" y="2481932"/>
                </a:lnTo>
                <a:lnTo>
                  <a:pt x="3891831" y="3528390"/>
                </a:lnTo>
                <a:lnTo>
                  <a:pt x="3891831" y="3528390"/>
                </a:lnTo>
                <a:lnTo>
                  <a:pt x="3891831" y="3528392"/>
                </a:lnTo>
                <a:lnTo>
                  <a:pt x="3891831" y="3725239"/>
                </a:lnTo>
                <a:cubicBezTo>
                  <a:pt x="3891831" y="3833956"/>
                  <a:pt x="3803698" y="3922089"/>
                  <a:pt x="3694981" y="3922089"/>
                </a:cubicBezTo>
                <a:lnTo>
                  <a:pt x="196850" y="3922089"/>
                </a:lnTo>
                <a:cubicBezTo>
                  <a:pt x="88133" y="3922089"/>
                  <a:pt x="0" y="3833956"/>
                  <a:pt x="0" y="3725239"/>
                </a:cubicBezTo>
                <a:cubicBezTo>
                  <a:pt x="0" y="3659623"/>
                  <a:pt x="1" y="3594006"/>
                  <a:pt x="1" y="3528390"/>
                </a:cubicBezTo>
                <a:lnTo>
                  <a:pt x="3399" y="3528390"/>
                </a:lnTo>
                <a:lnTo>
                  <a:pt x="144064" y="2481932"/>
                </a:lnTo>
                <a:lnTo>
                  <a:pt x="147575" y="2481932"/>
                </a:lnTo>
                <a:lnTo>
                  <a:pt x="147575" y="413664"/>
                </a:lnTo>
                <a:cubicBezTo>
                  <a:pt x="147575" y="185204"/>
                  <a:pt x="332779" y="0"/>
                  <a:pt x="5612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9" name="TextBox 28">
            <a:extLst>
              <a:ext uri="{FF2B5EF4-FFF2-40B4-BE49-F238E27FC236}">
                <a16:creationId xmlns:a16="http://schemas.microsoft.com/office/drawing/2014/main" id="{EF3344BD-16B7-45F2-B031-38B2C3BA2E52}"/>
              </a:ext>
            </a:extLst>
          </p:cNvPr>
          <p:cNvSpPr txBox="1"/>
          <p:nvPr/>
        </p:nvSpPr>
        <p:spPr>
          <a:xfrm>
            <a:off x="6276157" y="2684244"/>
            <a:ext cx="5327569" cy="1569660"/>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Credit card fraud can be authorized, where the genuine customer themselves processes payment to another account which is controlled by a criminal, or unauthorized, where the account holder does not provide authorization for the payment to proceed and the transaction is carried out by a third party. </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B3D745-C93A-433D-ADD5-E700B26A5D36}"/>
              </a:ext>
            </a:extLst>
          </p:cNvPr>
          <p:cNvSpPr txBox="1"/>
          <p:nvPr/>
        </p:nvSpPr>
        <p:spPr>
          <a:xfrm>
            <a:off x="6276158" y="1388689"/>
            <a:ext cx="5327569" cy="1323439"/>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Credit card fraud is a term for fraud committed using a payment card, such as a credit card or debit card whose purpose may be to obtain goods or services or to make payment to another account, which is controlled by a criminal. </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9" name="Trapezoid 18">
            <a:extLst>
              <a:ext uri="{FF2B5EF4-FFF2-40B4-BE49-F238E27FC236}">
                <a16:creationId xmlns:a16="http://schemas.microsoft.com/office/drawing/2014/main" id="{89E4D5B1-A84D-42F3-80AD-065157A5EFD5}"/>
              </a:ext>
            </a:extLst>
          </p:cNvPr>
          <p:cNvSpPr/>
          <p:nvPr/>
        </p:nvSpPr>
        <p:spPr>
          <a:xfrm rot="10800000">
            <a:off x="2022107" y="3301460"/>
            <a:ext cx="2235344" cy="1236889"/>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accent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40" name="TextBox 39">
            <a:extLst>
              <a:ext uri="{FF2B5EF4-FFF2-40B4-BE49-F238E27FC236}">
                <a16:creationId xmlns:a16="http://schemas.microsoft.com/office/drawing/2014/main" id="{9EFFFB08-CB18-4F6C-9B42-066239136BF5}"/>
              </a:ext>
            </a:extLst>
          </p:cNvPr>
          <p:cNvSpPr txBox="1"/>
          <p:nvPr/>
        </p:nvSpPr>
        <p:spPr>
          <a:xfrm>
            <a:off x="2484978" y="3586573"/>
            <a:ext cx="1312102" cy="584775"/>
          </a:xfrm>
          <a:prstGeom prst="rect">
            <a:avLst/>
          </a:prstGeom>
          <a:noFill/>
        </p:spPr>
        <p:txBody>
          <a:bodyPr wrap="square" rtlCol="0">
            <a:spAutoFit/>
          </a:bodyPr>
          <a:lstStyle/>
          <a:p>
            <a:pPr algn="ctr"/>
            <a:r>
              <a:rPr lang="en-US" altLang="ko-KR" sz="1600" b="1" dirty="0">
                <a:latin typeface="Calibri" panose="020F0502020204030204" pitchFamily="34" charset="0"/>
                <a:ea typeface="FZShuTi" pitchFamily="2" charset="-122"/>
                <a:cs typeface="Calibri" panose="020F0502020204030204" pitchFamily="34" charset="0"/>
              </a:rPr>
              <a:t>Credit Card Fraud</a:t>
            </a:r>
            <a:endParaRPr lang="ko-KR" altLang="en-US" sz="16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E45BC2D0-CBD8-427B-BF0C-8B6D9460E436}"/>
              </a:ext>
            </a:extLst>
          </p:cNvPr>
          <p:cNvSpPr txBox="1"/>
          <p:nvPr/>
        </p:nvSpPr>
        <p:spPr>
          <a:xfrm>
            <a:off x="6276157" y="4226020"/>
            <a:ext cx="5327569" cy="1077218"/>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In 2018, unauthorized financial fraud losses across payment cards and remote banking totaled £844.8 million in the United Kingdom. Whereas banks and card companies prevented £1.66 billion in unauthorized fraud in 2018.</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1FF74C77-0B1F-4443-9041-E527FC980DD0}"/>
              </a:ext>
            </a:extLst>
          </p:cNvPr>
          <p:cNvSpPr txBox="1"/>
          <p:nvPr/>
        </p:nvSpPr>
        <p:spPr>
          <a:xfrm>
            <a:off x="6276157" y="5257071"/>
            <a:ext cx="5327569" cy="1323439"/>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The technology and security measures behind credit cards are becoming increasingly sophisticated making it harder for fraudsters to steal money. But nonetheless, criminals and hackers are coming up with new and innovative ways to siphon and steal money from the card.</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802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41489" y="491940"/>
            <a:ext cx="13074978" cy="724247"/>
          </a:xfrm>
        </p:spPr>
        <p:txBody>
          <a:bodyPr/>
          <a:lstStyle/>
          <a:p>
            <a:r>
              <a:rPr lang="en-US" b="1" dirty="0">
                <a:gradFill flip="none" rotWithShape="1">
                  <a:gsLst>
                    <a:gs pos="0">
                      <a:schemeClr val="accent1"/>
                    </a:gs>
                    <a:gs pos="70000">
                      <a:schemeClr val="accent3"/>
                    </a:gs>
                    <a:gs pos="35000">
                      <a:schemeClr val="accent2"/>
                    </a:gs>
                    <a:gs pos="100000">
                      <a:schemeClr val="accent4"/>
                    </a:gs>
                  </a:gsLst>
                  <a:lin ang="0" scaled="1"/>
                  <a:tileRect/>
                </a:gradFill>
                <a:latin typeface="Engravers MT" panose="02090707080505020304" pitchFamily="18" charset="0"/>
              </a:rPr>
              <a:t>Credit Card Fraud</a:t>
            </a:r>
            <a:br>
              <a:rPr lang="en-US" b="1" dirty="0">
                <a:gradFill flip="none" rotWithShape="1">
                  <a:gsLst>
                    <a:gs pos="0">
                      <a:schemeClr val="accent1"/>
                    </a:gs>
                    <a:gs pos="70000">
                      <a:schemeClr val="accent3"/>
                    </a:gs>
                    <a:gs pos="35000">
                      <a:schemeClr val="accent2"/>
                    </a:gs>
                    <a:gs pos="100000">
                      <a:schemeClr val="accent4"/>
                    </a:gs>
                  </a:gsLst>
                  <a:lin ang="0" scaled="1"/>
                  <a:tileRect/>
                </a:gradFill>
                <a:latin typeface="Engravers MT" panose="02090707080505020304" pitchFamily="18" charset="0"/>
              </a:rPr>
            </a:br>
            <a:r>
              <a:rPr lang="en-US" b="1" dirty="0">
                <a:gradFill flip="none" rotWithShape="1">
                  <a:gsLst>
                    <a:gs pos="0">
                      <a:schemeClr val="accent1"/>
                    </a:gs>
                    <a:gs pos="70000">
                      <a:schemeClr val="accent3"/>
                    </a:gs>
                    <a:gs pos="35000">
                      <a:schemeClr val="accent2"/>
                    </a:gs>
                    <a:gs pos="100000">
                      <a:schemeClr val="accent4"/>
                    </a:gs>
                  </a:gsLst>
                  <a:lin ang="0" scaled="1"/>
                  <a:tileRect/>
                </a:gradFill>
                <a:latin typeface="Engravers MT" panose="02090707080505020304" pitchFamily="18" charset="0"/>
              </a:rPr>
              <a:t>And its Types</a:t>
            </a:r>
            <a:endParaRPr lang="en-US" b="1" dirty="0">
              <a:latin typeface="Engravers MT" panose="02090707080505020304" pitchFamily="18" charset="0"/>
            </a:endParaRPr>
          </a:p>
        </p:txBody>
      </p:sp>
      <p:grpSp>
        <p:nvGrpSpPr>
          <p:cNvPr id="3" name="Group 2">
            <a:extLst>
              <a:ext uri="{FF2B5EF4-FFF2-40B4-BE49-F238E27FC236}">
                <a16:creationId xmlns:a16="http://schemas.microsoft.com/office/drawing/2014/main" id="{F1B2D025-61AF-4822-82E2-7EE787B567B7}"/>
              </a:ext>
            </a:extLst>
          </p:cNvPr>
          <p:cNvGrpSpPr/>
          <p:nvPr/>
        </p:nvGrpSpPr>
        <p:grpSpPr>
          <a:xfrm>
            <a:off x="5436872" y="1910577"/>
            <a:ext cx="1318256" cy="4120666"/>
            <a:chOff x="3801178" y="1689663"/>
            <a:chExt cx="1360082" cy="4251407"/>
          </a:xfrm>
        </p:grpSpPr>
        <p:grpSp>
          <p:nvGrpSpPr>
            <p:cNvPr id="4" name="Group 3">
              <a:extLst>
                <a:ext uri="{FF2B5EF4-FFF2-40B4-BE49-F238E27FC236}">
                  <a16:creationId xmlns:a16="http://schemas.microsoft.com/office/drawing/2014/main" id="{9A0E3595-3E60-4C41-BBC5-F3E0E87CEFD5}"/>
                </a:ext>
              </a:extLst>
            </p:cNvPr>
            <p:cNvGrpSpPr/>
            <p:nvPr/>
          </p:nvGrpSpPr>
          <p:grpSpPr>
            <a:xfrm>
              <a:off x="3801179" y="1689663"/>
              <a:ext cx="955905" cy="1130155"/>
              <a:chOff x="4716017" y="2750482"/>
              <a:chExt cx="1432173" cy="1693241"/>
            </a:xfrm>
          </p:grpSpPr>
          <p:grpSp>
            <p:nvGrpSpPr>
              <p:cNvPr id="26" name="Group 25">
                <a:extLst>
                  <a:ext uri="{FF2B5EF4-FFF2-40B4-BE49-F238E27FC236}">
                    <a16:creationId xmlns:a16="http://schemas.microsoft.com/office/drawing/2014/main" id="{5C3E7A17-B0DE-4200-8A77-D927067DFA74}"/>
                  </a:ext>
                </a:extLst>
              </p:cNvPr>
              <p:cNvGrpSpPr/>
              <p:nvPr/>
            </p:nvGrpSpPr>
            <p:grpSpPr>
              <a:xfrm>
                <a:off x="4716017" y="2750482"/>
                <a:ext cx="1216152" cy="1497357"/>
                <a:chOff x="4716017" y="2750482"/>
                <a:chExt cx="1216152" cy="1497357"/>
              </a:xfrm>
            </p:grpSpPr>
            <p:sp>
              <p:nvSpPr>
                <p:cNvPr id="30" name="Parallelogram 29">
                  <a:extLst>
                    <a:ext uri="{FF2B5EF4-FFF2-40B4-BE49-F238E27FC236}">
                      <a16:creationId xmlns:a16="http://schemas.microsoft.com/office/drawing/2014/main" id="{C3454814-BEF9-476A-AFC4-9DA2D303AB15}"/>
                    </a:ext>
                  </a:extLst>
                </p:cNvPr>
                <p:cNvSpPr/>
                <p:nvPr/>
              </p:nvSpPr>
              <p:spPr>
                <a:xfrm>
                  <a:off x="4716017" y="2750482"/>
                  <a:ext cx="1216151" cy="748680"/>
                </a:xfrm>
                <a:prstGeom prst="parallelogram">
                  <a:avLst>
                    <a:gd name="adj" fmla="val 8363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Parallelogram 30">
                  <a:extLst>
                    <a:ext uri="{FF2B5EF4-FFF2-40B4-BE49-F238E27FC236}">
                      <a16:creationId xmlns:a16="http://schemas.microsoft.com/office/drawing/2014/main" id="{3A57F617-E214-47A9-9641-7CBC9C069634}"/>
                    </a:ext>
                  </a:extLst>
                </p:cNvPr>
                <p:cNvSpPr/>
                <p:nvPr/>
              </p:nvSpPr>
              <p:spPr>
                <a:xfrm flipH="1">
                  <a:off x="4716017" y="3499159"/>
                  <a:ext cx="1216152" cy="748680"/>
                </a:xfrm>
                <a:prstGeom prst="parallelogram">
                  <a:avLst>
                    <a:gd name="adj" fmla="val 836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27" name="Group 26">
                <a:extLst>
                  <a:ext uri="{FF2B5EF4-FFF2-40B4-BE49-F238E27FC236}">
                    <a16:creationId xmlns:a16="http://schemas.microsoft.com/office/drawing/2014/main" id="{C9EA338C-990A-4CA3-9C0F-A1225181A159}"/>
                  </a:ext>
                </a:extLst>
              </p:cNvPr>
              <p:cNvGrpSpPr/>
              <p:nvPr/>
            </p:nvGrpSpPr>
            <p:grpSpPr>
              <a:xfrm rot="10800000">
                <a:off x="4932039" y="2946364"/>
                <a:ext cx="1216151" cy="1497359"/>
                <a:chOff x="4716018" y="2750481"/>
                <a:chExt cx="1216151" cy="1497359"/>
              </a:xfrm>
            </p:grpSpPr>
            <p:sp>
              <p:nvSpPr>
                <p:cNvPr id="28" name="Parallelogram 27">
                  <a:extLst>
                    <a:ext uri="{FF2B5EF4-FFF2-40B4-BE49-F238E27FC236}">
                      <a16:creationId xmlns:a16="http://schemas.microsoft.com/office/drawing/2014/main" id="{B6B07560-955A-46A6-979B-CEA25E4F6334}"/>
                    </a:ext>
                  </a:extLst>
                </p:cNvPr>
                <p:cNvSpPr/>
                <p:nvPr/>
              </p:nvSpPr>
              <p:spPr>
                <a:xfrm>
                  <a:off x="4716018" y="2750481"/>
                  <a:ext cx="1216151" cy="748680"/>
                </a:xfrm>
                <a:prstGeom prst="parallelogram">
                  <a:avLst>
                    <a:gd name="adj" fmla="val 8363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Parallelogram 28">
                  <a:extLst>
                    <a:ext uri="{FF2B5EF4-FFF2-40B4-BE49-F238E27FC236}">
                      <a16:creationId xmlns:a16="http://schemas.microsoft.com/office/drawing/2014/main" id="{09E5462A-1A14-4697-95B6-DD383B4C4B32}"/>
                    </a:ext>
                  </a:extLst>
                </p:cNvPr>
                <p:cNvSpPr/>
                <p:nvPr/>
              </p:nvSpPr>
              <p:spPr>
                <a:xfrm flipH="1">
                  <a:off x="4716018" y="3499161"/>
                  <a:ext cx="1216151" cy="748679"/>
                </a:xfrm>
                <a:prstGeom prst="parallelogram">
                  <a:avLst>
                    <a:gd name="adj" fmla="val 836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grpSp>
          <p:nvGrpSpPr>
            <p:cNvPr id="5" name="Group 4">
              <a:extLst>
                <a:ext uri="{FF2B5EF4-FFF2-40B4-BE49-F238E27FC236}">
                  <a16:creationId xmlns:a16="http://schemas.microsoft.com/office/drawing/2014/main" id="{8EB38276-A213-4CCC-80E8-95C96A1E9D5B}"/>
                </a:ext>
              </a:extLst>
            </p:cNvPr>
            <p:cNvGrpSpPr/>
            <p:nvPr/>
          </p:nvGrpSpPr>
          <p:grpSpPr>
            <a:xfrm>
              <a:off x="4205353" y="2679886"/>
              <a:ext cx="955907" cy="1130155"/>
              <a:chOff x="4716016" y="2750481"/>
              <a:chExt cx="1432176" cy="1693242"/>
            </a:xfrm>
          </p:grpSpPr>
          <p:grpSp>
            <p:nvGrpSpPr>
              <p:cNvPr id="20" name="Group 19">
                <a:extLst>
                  <a:ext uri="{FF2B5EF4-FFF2-40B4-BE49-F238E27FC236}">
                    <a16:creationId xmlns:a16="http://schemas.microsoft.com/office/drawing/2014/main" id="{8FD27796-D794-4CD2-85F7-D8ECEDB35837}"/>
                  </a:ext>
                </a:extLst>
              </p:cNvPr>
              <p:cNvGrpSpPr/>
              <p:nvPr/>
            </p:nvGrpSpPr>
            <p:grpSpPr>
              <a:xfrm>
                <a:off x="4716016" y="2750481"/>
                <a:ext cx="1216152" cy="1497360"/>
                <a:chOff x="4716016" y="2750481"/>
                <a:chExt cx="1216152" cy="1497360"/>
              </a:xfrm>
            </p:grpSpPr>
            <p:sp>
              <p:nvSpPr>
                <p:cNvPr id="24" name="Parallelogram 23">
                  <a:extLst>
                    <a:ext uri="{FF2B5EF4-FFF2-40B4-BE49-F238E27FC236}">
                      <a16:creationId xmlns:a16="http://schemas.microsoft.com/office/drawing/2014/main" id="{039821BD-C8E5-44DD-AD17-AD140E92FE64}"/>
                    </a:ext>
                  </a:extLst>
                </p:cNvPr>
                <p:cNvSpPr/>
                <p:nvPr/>
              </p:nvSpPr>
              <p:spPr>
                <a:xfrm>
                  <a:off x="4716016" y="2750481"/>
                  <a:ext cx="1216152" cy="748680"/>
                </a:xfrm>
                <a:prstGeom prst="parallelogram">
                  <a:avLst>
                    <a:gd name="adj" fmla="val 8363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Parallelogram 24">
                  <a:extLst>
                    <a:ext uri="{FF2B5EF4-FFF2-40B4-BE49-F238E27FC236}">
                      <a16:creationId xmlns:a16="http://schemas.microsoft.com/office/drawing/2014/main" id="{B3D2838F-C5C4-457D-9DE3-1D9EC0799526}"/>
                    </a:ext>
                  </a:extLst>
                </p:cNvPr>
                <p:cNvSpPr/>
                <p:nvPr/>
              </p:nvSpPr>
              <p:spPr>
                <a:xfrm flipH="1">
                  <a:off x="4716016" y="3499161"/>
                  <a:ext cx="1216152" cy="748680"/>
                </a:xfrm>
                <a:prstGeom prst="parallelogram">
                  <a:avLst>
                    <a:gd name="adj" fmla="val 8363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21" name="Group 20">
                <a:extLst>
                  <a:ext uri="{FF2B5EF4-FFF2-40B4-BE49-F238E27FC236}">
                    <a16:creationId xmlns:a16="http://schemas.microsoft.com/office/drawing/2014/main" id="{44B80E9A-FB90-4EB7-9F22-EDD94D41926B}"/>
                  </a:ext>
                </a:extLst>
              </p:cNvPr>
              <p:cNvGrpSpPr/>
              <p:nvPr/>
            </p:nvGrpSpPr>
            <p:grpSpPr>
              <a:xfrm rot="10800000">
                <a:off x="4932040" y="2946363"/>
                <a:ext cx="1216152" cy="1497360"/>
                <a:chOff x="4716016" y="2750481"/>
                <a:chExt cx="1216152" cy="1497360"/>
              </a:xfrm>
            </p:grpSpPr>
            <p:sp>
              <p:nvSpPr>
                <p:cNvPr id="22" name="Parallelogram 21">
                  <a:extLst>
                    <a:ext uri="{FF2B5EF4-FFF2-40B4-BE49-F238E27FC236}">
                      <a16:creationId xmlns:a16="http://schemas.microsoft.com/office/drawing/2014/main" id="{7F41F716-B5AC-454D-9C3C-C0C036385187}"/>
                    </a:ext>
                  </a:extLst>
                </p:cNvPr>
                <p:cNvSpPr/>
                <p:nvPr/>
              </p:nvSpPr>
              <p:spPr>
                <a:xfrm>
                  <a:off x="4716016" y="2750481"/>
                  <a:ext cx="1216152" cy="748680"/>
                </a:xfrm>
                <a:prstGeom prst="parallelogram">
                  <a:avLst>
                    <a:gd name="adj" fmla="val 8363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Parallelogram 22">
                  <a:extLst>
                    <a:ext uri="{FF2B5EF4-FFF2-40B4-BE49-F238E27FC236}">
                      <a16:creationId xmlns:a16="http://schemas.microsoft.com/office/drawing/2014/main" id="{189D4DF5-7633-4547-AA05-91A9DB5087D9}"/>
                    </a:ext>
                  </a:extLst>
                </p:cNvPr>
                <p:cNvSpPr/>
                <p:nvPr/>
              </p:nvSpPr>
              <p:spPr>
                <a:xfrm flipH="1">
                  <a:off x="4716016" y="3499161"/>
                  <a:ext cx="1216152" cy="748680"/>
                </a:xfrm>
                <a:prstGeom prst="parallelogram">
                  <a:avLst>
                    <a:gd name="adj" fmla="val 8363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grpSp>
          <p:nvGrpSpPr>
            <p:cNvPr id="6" name="Group 5">
              <a:extLst>
                <a:ext uri="{FF2B5EF4-FFF2-40B4-BE49-F238E27FC236}">
                  <a16:creationId xmlns:a16="http://schemas.microsoft.com/office/drawing/2014/main" id="{88A29DD8-70E9-4C26-8CA3-F6EF05352F3C}"/>
                </a:ext>
              </a:extLst>
            </p:cNvPr>
            <p:cNvGrpSpPr/>
            <p:nvPr/>
          </p:nvGrpSpPr>
          <p:grpSpPr>
            <a:xfrm>
              <a:off x="3801178" y="3811501"/>
              <a:ext cx="955907" cy="1130155"/>
              <a:chOff x="4716016" y="2750481"/>
              <a:chExt cx="1432176" cy="1693242"/>
            </a:xfrm>
          </p:grpSpPr>
          <p:grpSp>
            <p:nvGrpSpPr>
              <p:cNvPr id="14" name="Group 13">
                <a:extLst>
                  <a:ext uri="{FF2B5EF4-FFF2-40B4-BE49-F238E27FC236}">
                    <a16:creationId xmlns:a16="http://schemas.microsoft.com/office/drawing/2014/main" id="{ED4C27DB-13FA-4A62-A0F4-F3CD2D951FE2}"/>
                  </a:ext>
                </a:extLst>
              </p:cNvPr>
              <p:cNvGrpSpPr/>
              <p:nvPr/>
            </p:nvGrpSpPr>
            <p:grpSpPr>
              <a:xfrm>
                <a:off x="4716016" y="2750481"/>
                <a:ext cx="1216152" cy="1483771"/>
                <a:chOff x="4716016" y="2750481"/>
                <a:chExt cx="1216152" cy="1483771"/>
              </a:xfrm>
            </p:grpSpPr>
            <p:sp>
              <p:nvSpPr>
                <p:cNvPr id="18" name="Parallelogram 17">
                  <a:extLst>
                    <a:ext uri="{FF2B5EF4-FFF2-40B4-BE49-F238E27FC236}">
                      <a16:creationId xmlns:a16="http://schemas.microsoft.com/office/drawing/2014/main" id="{FFA4CFDF-E064-483E-9A91-95BEC2C21611}"/>
                    </a:ext>
                  </a:extLst>
                </p:cNvPr>
                <p:cNvSpPr/>
                <p:nvPr/>
              </p:nvSpPr>
              <p:spPr>
                <a:xfrm>
                  <a:off x="4716016" y="2750481"/>
                  <a:ext cx="1216152" cy="748680"/>
                </a:xfrm>
                <a:prstGeom prst="parallelogram">
                  <a:avLst>
                    <a:gd name="adj" fmla="val 8363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Parallelogram 18">
                  <a:extLst>
                    <a:ext uri="{FF2B5EF4-FFF2-40B4-BE49-F238E27FC236}">
                      <a16:creationId xmlns:a16="http://schemas.microsoft.com/office/drawing/2014/main" id="{4A13D769-14EA-46C1-BC93-39DF4BF5AB14}"/>
                    </a:ext>
                  </a:extLst>
                </p:cNvPr>
                <p:cNvSpPr/>
                <p:nvPr/>
              </p:nvSpPr>
              <p:spPr>
                <a:xfrm flipH="1">
                  <a:off x="4716016" y="3485571"/>
                  <a:ext cx="1216152" cy="748681"/>
                </a:xfrm>
                <a:prstGeom prst="parallelogram">
                  <a:avLst>
                    <a:gd name="adj" fmla="val 8363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5" name="Group 14">
                <a:extLst>
                  <a:ext uri="{FF2B5EF4-FFF2-40B4-BE49-F238E27FC236}">
                    <a16:creationId xmlns:a16="http://schemas.microsoft.com/office/drawing/2014/main" id="{4E67177B-68F1-4E2D-889B-90CDC3538528}"/>
                  </a:ext>
                </a:extLst>
              </p:cNvPr>
              <p:cNvGrpSpPr/>
              <p:nvPr/>
            </p:nvGrpSpPr>
            <p:grpSpPr>
              <a:xfrm rot="10800000">
                <a:off x="4932040" y="2946363"/>
                <a:ext cx="1216152" cy="1497360"/>
                <a:chOff x="4716016" y="2750481"/>
                <a:chExt cx="1216152" cy="1497360"/>
              </a:xfrm>
            </p:grpSpPr>
            <p:sp>
              <p:nvSpPr>
                <p:cNvPr id="16" name="Parallelogram 15">
                  <a:extLst>
                    <a:ext uri="{FF2B5EF4-FFF2-40B4-BE49-F238E27FC236}">
                      <a16:creationId xmlns:a16="http://schemas.microsoft.com/office/drawing/2014/main" id="{D30E18B6-7C7F-466C-A410-AA20B52510DF}"/>
                    </a:ext>
                  </a:extLst>
                </p:cNvPr>
                <p:cNvSpPr/>
                <p:nvPr/>
              </p:nvSpPr>
              <p:spPr>
                <a:xfrm>
                  <a:off x="4716016" y="2750481"/>
                  <a:ext cx="1216152" cy="748680"/>
                </a:xfrm>
                <a:prstGeom prst="parallelogram">
                  <a:avLst>
                    <a:gd name="adj" fmla="val 8363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Parallelogram 16">
                  <a:extLst>
                    <a:ext uri="{FF2B5EF4-FFF2-40B4-BE49-F238E27FC236}">
                      <a16:creationId xmlns:a16="http://schemas.microsoft.com/office/drawing/2014/main" id="{D8E9F472-1A77-4D17-849F-9AE278E0DC48}"/>
                    </a:ext>
                  </a:extLst>
                </p:cNvPr>
                <p:cNvSpPr/>
                <p:nvPr/>
              </p:nvSpPr>
              <p:spPr>
                <a:xfrm flipH="1">
                  <a:off x="4716016" y="3499161"/>
                  <a:ext cx="1216152" cy="748680"/>
                </a:xfrm>
                <a:prstGeom prst="parallelogram">
                  <a:avLst>
                    <a:gd name="adj" fmla="val 8363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grpSp>
          <p:nvGrpSpPr>
            <p:cNvPr id="7" name="Group 6">
              <a:extLst>
                <a:ext uri="{FF2B5EF4-FFF2-40B4-BE49-F238E27FC236}">
                  <a16:creationId xmlns:a16="http://schemas.microsoft.com/office/drawing/2014/main" id="{C941A474-0549-4F4B-9E6D-5946496D23CE}"/>
                </a:ext>
              </a:extLst>
            </p:cNvPr>
            <p:cNvGrpSpPr/>
            <p:nvPr/>
          </p:nvGrpSpPr>
          <p:grpSpPr>
            <a:xfrm>
              <a:off x="4205353" y="4810915"/>
              <a:ext cx="955907" cy="1130155"/>
              <a:chOff x="4716016" y="2750481"/>
              <a:chExt cx="1432176" cy="1693242"/>
            </a:xfrm>
          </p:grpSpPr>
          <p:grpSp>
            <p:nvGrpSpPr>
              <p:cNvPr id="8" name="Group 7">
                <a:extLst>
                  <a:ext uri="{FF2B5EF4-FFF2-40B4-BE49-F238E27FC236}">
                    <a16:creationId xmlns:a16="http://schemas.microsoft.com/office/drawing/2014/main" id="{85E4C925-6ABA-42CE-BE32-D386379DE3CB}"/>
                  </a:ext>
                </a:extLst>
              </p:cNvPr>
              <p:cNvGrpSpPr/>
              <p:nvPr/>
            </p:nvGrpSpPr>
            <p:grpSpPr>
              <a:xfrm>
                <a:off x="4716016" y="2750481"/>
                <a:ext cx="1216152" cy="1497360"/>
                <a:chOff x="4716016" y="2750481"/>
                <a:chExt cx="1216152" cy="1497360"/>
              </a:xfrm>
            </p:grpSpPr>
            <p:sp>
              <p:nvSpPr>
                <p:cNvPr id="12" name="Parallelogram 11">
                  <a:extLst>
                    <a:ext uri="{FF2B5EF4-FFF2-40B4-BE49-F238E27FC236}">
                      <a16:creationId xmlns:a16="http://schemas.microsoft.com/office/drawing/2014/main" id="{491CBFCD-B0B7-4B7B-AA59-958F42F5ADDC}"/>
                    </a:ext>
                  </a:extLst>
                </p:cNvPr>
                <p:cNvSpPr/>
                <p:nvPr/>
              </p:nvSpPr>
              <p:spPr>
                <a:xfrm>
                  <a:off x="4716016" y="2750481"/>
                  <a:ext cx="1216152" cy="748680"/>
                </a:xfrm>
                <a:prstGeom prst="parallelogram">
                  <a:avLst>
                    <a:gd name="adj" fmla="val 8363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 name="Parallelogram 12">
                  <a:extLst>
                    <a:ext uri="{FF2B5EF4-FFF2-40B4-BE49-F238E27FC236}">
                      <a16:creationId xmlns:a16="http://schemas.microsoft.com/office/drawing/2014/main" id="{E013E87E-9BBA-493D-A84C-4DA48D751DFE}"/>
                    </a:ext>
                  </a:extLst>
                </p:cNvPr>
                <p:cNvSpPr/>
                <p:nvPr/>
              </p:nvSpPr>
              <p:spPr>
                <a:xfrm flipH="1">
                  <a:off x="4716016" y="3499161"/>
                  <a:ext cx="1216152" cy="748680"/>
                </a:xfrm>
                <a:prstGeom prst="parallelogram">
                  <a:avLst>
                    <a:gd name="adj" fmla="val 836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9" name="Group 8">
                <a:extLst>
                  <a:ext uri="{FF2B5EF4-FFF2-40B4-BE49-F238E27FC236}">
                    <a16:creationId xmlns:a16="http://schemas.microsoft.com/office/drawing/2014/main" id="{6B9EAEA9-F62A-43BE-88D5-7C031C8A72EB}"/>
                  </a:ext>
                </a:extLst>
              </p:cNvPr>
              <p:cNvGrpSpPr/>
              <p:nvPr/>
            </p:nvGrpSpPr>
            <p:grpSpPr>
              <a:xfrm rot="10800000">
                <a:off x="4932040" y="2946363"/>
                <a:ext cx="1216152" cy="1497360"/>
                <a:chOff x="4716016" y="2750481"/>
                <a:chExt cx="1216152" cy="1497360"/>
              </a:xfrm>
            </p:grpSpPr>
            <p:sp>
              <p:nvSpPr>
                <p:cNvPr id="10" name="Parallelogram 9">
                  <a:extLst>
                    <a:ext uri="{FF2B5EF4-FFF2-40B4-BE49-F238E27FC236}">
                      <a16:creationId xmlns:a16="http://schemas.microsoft.com/office/drawing/2014/main" id="{05646155-300B-4DB0-9B07-29BC1E4A1F27}"/>
                    </a:ext>
                  </a:extLst>
                </p:cNvPr>
                <p:cNvSpPr/>
                <p:nvPr/>
              </p:nvSpPr>
              <p:spPr>
                <a:xfrm>
                  <a:off x="4716016" y="2750481"/>
                  <a:ext cx="1216152" cy="748680"/>
                </a:xfrm>
                <a:prstGeom prst="parallelogram">
                  <a:avLst>
                    <a:gd name="adj" fmla="val 8363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 name="Parallelogram 10">
                  <a:extLst>
                    <a:ext uri="{FF2B5EF4-FFF2-40B4-BE49-F238E27FC236}">
                      <a16:creationId xmlns:a16="http://schemas.microsoft.com/office/drawing/2014/main" id="{CCF7A802-8491-4100-8586-4A0435919EF1}"/>
                    </a:ext>
                  </a:extLst>
                </p:cNvPr>
                <p:cNvSpPr/>
                <p:nvPr/>
              </p:nvSpPr>
              <p:spPr>
                <a:xfrm flipH="1">
                  <a:off x="4716016" y="3499161"/>
                  <a:ext cx="1216152" cy="748680"/>
                </a:xfrm>
                <a:prstGeom prst="parallelogram">
                  <a:avLst>
                    <a:gd name="adj" fmla="val 836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grpSp>
      <p:grpSp>
        <p:nvGrpSpPr>
          <p:cNvPr id="32" name="Group 31">
            <a:extLst>
              <a:ext uri="{FF2B5EF4-FFF2-40B4-BE49-F238E27FC236}">
                <a16:creationId xmlns:a16="http://schemas.microsoft.com/office/drawing/2014/main" id="{B7066436-030A-4CA9-90E9-3AAA48F58F55}"/>
              </a:ext>
            </a:extLst>
          </p:cNvPr>
          <p:cNvGrpSpPr/>
          <p:nvPr/>
        </p:nvGrpSpPr>
        <p:grpSpPr>
          <a:xfrm>
            <a:off x="6890747" y="1730402"/>
            <a:ext cx="5194417" cy="2092881"/>
            <a:chOff x="3017858" y="4283314"/>
            <a:chExt cx="3462953" cy="2092881"/>
          </a:xfrm>
        </p:grpSpPr>
        <p:sp>
          <p:nvSpPr>
            <p:cNvPr id="33" name="TextBox 32">
              <a:extLst>
                <a:ext uri="{FF2B5EF4-FFF2-40B4-BE49-F238E27FC236}">
                  <a16:creationId xmlns:a16="http://schemas.microsoft.com/office/drawing/2014/main" id="{DB56C1FB-F2C4-47AB-99DB-DAFBC309D175}"/>
                </a:ext>
              </a:extLst>
            </p:cNvPr>
            <p:cNvSpPr txBox="1"/>
            <p:nvPr/>
          </p:nvSpPr>
          <p:spPr>
            <a:xfrm>
              <a:off x="3021857" y="4560313"/>
              <a:ext cx="3458954" cy="1815882"/>
            </a:xfrm>
            <a:prstGeom prst="rect">
              <a:avLst/>
            </a:prstGeom>
            <a:noFill/>
          </p:spPr>
          <p:txBody>
            <a:bodyPr wrap="square" rtlCol="0">
              <a:spAutoFit/>
            </a:bodyPr>
            <a:lstStyle/>
            <a:p>
              <a:r>
                <a:rPr lang="en-US" altLang="ko-KR" sz="1600" b="1" dirty="0">
                  <a:latin typeface="Calibri" panose="020F0502020204030204" pitchFamily="34" charset="0"/>
                  <a:cs typeface="Calibri" panose="020F0502020204030204" pitchFamily="34" charset="0"/>
                </a:rPr>
                <a:t>Small skimming devices are attached to normal Point-of-Sale (PoS) devices to hack your data. These devices scan and store the card information while the customer completes a swipe transaction. Similar attachments may also be fastened on to ATM card slots to clone card information, while a camera is secretly placed over the keypad to capture PIN.</a:t>
              </a:r>
              <a:endParaRPr lang="ko-KR" altLang="en-US" sz="1600" b="1"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AFD39B22-11F6-4891-A597-E84F83DCF4F7}"/>
                </a:ext>
              </a:extLst>
            </p:cNvPr>
            <p:cNvSpPr txBox="1"/>
            <p:nvPr/>
          </p:nvSpPr>
          <p:spPr>
            <a:xfrm>
              <a:off x="3017858" y="4283314"/>
              <a:ext cx="2941889" cy="338554"/>
            </a:xfrm>
            <a:prstGeom prst="rect">
              <a:avLst/>
            </a:prstGeom>
            <a:noFill/>
          </p:spPr>
          <p:txBody>
            <a:bodyPr wrap="square" rtlCol="0">
              <a:spAutoFit/>
            </a:bodyPr>
            <a:lstStyle/>
            <a:p>
              <a:r>
                <a:rPr lang="en-US" altLang="ko-KR" sz="1600" b="1" dirty="0">
                  <a:solidFill>
                    <a:schemeClr val="accent4"/>
                  </a:solidFill>
                  <a:latin typeface="Calibri" panose="020F0502020204030204" pitchFamily="34" charset="0"/>
                  <a:cs typeface="Calibri" panose="020F0502020204030204" pitchFamily="34" charset="0"/>
                </a:rPr>
                <a:t>PoS Fraud</a:t>
              </a:r>
              <a:endParaRPr lang="ko-KR" altLang="en-US" sz="1600" b="1" dirty="0">
                <a:solidFill>
                  <a:schemeClr val="accent4"/>
                </a:solidFill>
                <a:latin typeface="Calibri" panose="020F0502020204030204" pitchFamily="34" charset="0"/>
                <a:cs typeface="Calibri" panose="020F0502020204030204" pitchFamily="34" charset="0"/>
              </a:endParaRPr>
            </a:p>
          </p:txBody>
        </p:sp>
      </p:grpSp>
      <p:grpSp>
        <p:nvGrpSpPr>
          <p:cNvPr id="35" name="Group 34">
            <a:extLst>
              <a:ext uri="{FF2B5EF4-FFF2-40B4-BE49-F238E27FC236}">
                <a16:creationId xmlns:a16="http://schemas.microsoft.com/office/drawing/2014/main" id="{CFF8B9B5-D38F-4CDE-B07F-DB955E5D54A9}"/>
              </a:ext>
            </a:extLst>
          </p:cNvPr>
          <p:cNvGrpSpPr/>
          <p:nvPr/>
        </p:nvGrpSpPr>
        <p:grpSpPr>
          <a:xfrm>
            <a:off x="6890747" y="4069504"/>
            <a:ext cx="5102496" cy="2585323"/>
            <a:chOff x="3017858" y="4283314"/>
            <a:chExt cx="3401672" cy="2585323"/>
          </a:xfrm>
        </p:grpSpPr>
        <p:sp>
          <p:nvSpPr>
            <p:cNvPr id="36" name="TextBox 35">
              <a:extLst>
                <a:ext uri="{FF2B5EF4-FFF2-40B4-BE49-F238E27FC236}">
                  <a16:creationId xmlns:a16="http://schemas.microsoft.com/office/drawing/2014/main" id="{33C2F9D2-2512-4609-9C43-DBFCE80A1929}"/>
                </a:ext>
              </a:extLst>
            </p:cNvPr>
            <p:cNvSpPr txBox="1"/>
            <p:nvPr/>
          </p:nvSpPr>
          <p:spPr>
            <a:xfrm>
              <a:off x="3021855" y="4560313"/>
              <a:ext cx="3397675" cy="2308324"/>
            </a:xfrm>
            <a:prstGeom prst="rect">
              <a:avLst/>
            </a:prstGeom>
            <a:noFill/>
          </p:spPr>
          <p:txBody>
            <a:bodyPr wrap="square" rtlCol="0">
              <a:spAutoFit/>
            </a:bodyPr>
            <a:lstStyle/>
            <a:p>
              <a:r>
                <a:rPr lang="en-US" altLang="ko-KR" sz="1600" b="1" dirty="0">
                  <a:latin typeface="Calibri" panose="020F0502020204030204" pitchFamily="34" charset="0"/>
                  <a:cs typeface="Calibri" panose="020F0502020204030204" pitchFamily="34" charset="0"/>
                </a:rPr>
                <a:t>These involve impersonating official communication from the bank which in turns acts as a bait for you to click on false links. This will usually take you to websites that look authentic. Once you enter your card details on these fake links, fraudsters can access the details and use them for their benefit. Another version is when fraudsters impersonate bank officials on phone calls, asking you to share an OTP to ‘verify your card’ or ‘avail the reward points’ or ‘extend the validity of your reward points.’</a:t>
              </a:r>
              <a:endParaRPr lang="ko-KR" altLang="en-US" sz="1600" b="1" dirty="0">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C85EB4D2-4A92-4365-9B60-11B8C207B335}"/>
                </a:ext>
              </a:extLst>
            </p:cNvPr>
            <p:cNvSpPr txBox="1"/>
            <p:nvPr/>
          </p:nvSpPr>
          <p:spPr>
            <a:xfrm>
              <a:off x="3017858" y="4283314"/>
              <a:ext cx="2941889" cy="338554"/>
            </a:xfrm>
            <a:prstGeom prst="rect">
              <a:avLst/>
            </a:prstGeom>
            <a:noFill/>
          </p:spPr>
          <p:txBody>
            <a:bodyPr wrap="square" rtlCol="0">
              <a:spAutoFit/>
            </a:bodyPr>
            <a:lstStyle/>
            <a:p>
              <a:r>
                <a:rPr lang="en-US" altLang="ko-KR" sz="1600" b="1" dirty="0">
                  <a:solidFill>
                    <a:schemeClr val="accent2"/>
                  </a:solidFill>
                  <a:latin typeface="Calibri" panose="020F0502020204030204" pitchFamily="34" charset="0"/>
                  <a:cs typeface="Calibri" panose="020F0502020204030204" pitchFamily="34" charset="0"/>
                </a:rPr>
                <a:t>Phishing and Vishing</a:t>
              </a:r>
              <a:endParaRPr lang="ko-KR" altLang="en-US" sz="1600" b="1" dirty="0">
                <a:solidFill>
                  <a:schemeClr val="accent2"/>
                </a:solidFill>
                <a:latin typeface="Calibri" panose="020F0502020204030204" pitchFamily="34" charset="0"/>
                <a:cs typeface="Calibri" panose="020F0502020204030204" pitchFamily="34" charset="0"/>
              </a:endParaRPr>
            </a:p>
          </p:txBody>
        </p:sp>
      </p:grpSp>
      <p:grpSp>
        <p:nvGrpSpPr>
          <p:cNvPr id="38" name="Group 37">
            <a:extLst>
              <a:ext uri="{FF2B5EF4-FFF2-40B4-BE49-F238E27FC236}">
                <a16:creationId xmlns:a16="http://schemas.microsoft.com/office/drawing/2014/main" id="{4E77D9BF-F0FA-41C0-A24B-516B84DE8B01}"/>
              </a:ext>
            </a:extLst>
          </p:cNvPr>
          <p:cNvGrpSpPr/>
          <p:nvPr/>
        </p:nvGrpSpPr>
        <p:grpSpPr>
          <a:xfrm>
            <a:off x="183122" y="1717365"/>
            <a:ext cx="5001752" cy="2092881"/>
            <a:chOff x="2422306" y="4283314"/>
            <a:chExt cx="3537442" cy="2092881"/>
          </a:xfrm>
        </p:grpSpPr>
        <p:sp>
          <p:nvSpPr>
            <p:cNvPr id="39" name="TextBox 38">
              <a:extLst>
                <a:ext uri="{FF2B5EF4-FFF2-40B4-BE49-F238E27FC236}">
                  <a16:creationId xmlns:a16="http://schemas.microsoft.com/office/drawing/2014/main" id="{418C94E3-3F21-46DD-AC75-25AA9AC4D091}"/>
                </a:ext>
              </a:extLst>
            </p:cNvPr>
            <p:cNvSpPr txBox="1"/>
            <p:nvPr/>
          </p:nvSpPr>
          <p:spPr>
            <a:xfrm>
              <a:off x="2422306" y="4560313"/>
              <a:ext cx="3537442" cy="1815882"/>
            </a:xfrm>
            <a:prstGeom prst="rect">
              <a:avLst/>
            </a:prstGeom>
            <a:noFill/>
          </p:spPr>
          <p:txBody>
            <a:bodyPr wrap="square" rtlCol="0">
              <a:spAutoFit/>
            </a:bodyPr>
            <a:lstStyle/>
            <a:p>
              <a:pPr algn="r"/>
              <a:r>
                <a:rPr lang="en-US" altLang="ko-KR" sz="1600" b="1" dirty="0">
                  <a:latin typeface="Calibri" panose="020F0502020204030204" pitchFamily="34" charset="0"/>
                  <a:cs typeface="Calibri" panose="020F0502020204030204" pitchFamily="34" charset="0"/>
                </a:rPr>
                <a:t>Since most financial transactions are online, hackers have started relying on keystroke logging through malicious software to grab credit card details. This usually begins after you have clicked on a suspicious link and unknowingly installed malware on your system. The software records every key pressed on the system, eventually stealing card details, PIN and more.</a:t>
              </a:r>
              <a:endParaRPr lang="ko-KR" altLang="en-US" sz="1600" b="1" dirty="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E64281A0-E015-4D71-8C7D-7157EC7BE096}"/>
                </a:ext>
              </a:extLst>
            </p:cNvPr>
            <p:cNvSpPr txBox="1"/>
            <p:nvPr/>
          </p:nvSpPr>
          <p:spPr>
            <a:xfrm>
              <a:off x="3017858" y="4283314"/>
              <a:ext cx="2941889" cy="338554"/>
            </a:xfrm>
            <a:prstGeom prst="rect">
              <a:avLst/>
            </a:prstGeom>
            <a:noFill/>
          </p:spPr>
          <p:txBody>
            <a:bodyPr wrap="square" rtlCol="0">
              <a:spAutoFit/>
            </a:bodyPr>
            <a:lstStyle/>
            <a:p>
              <a:pPr algn="r"/>
              <a:r>
                <a:rPr lang="en-US" altLang="ko-KR" sz="1600" b="1" dirty="0">
                  <a:solidFill>
                    <a:schemeClr val="accent3"/>
                  </a:solidFill>
                  <a:latin typeface="Calibri" panose="020F0502020204030204" pitchFamily="34" charset="0"/>
                  <a:cs typeface="Calibri" panose="020F0502020204030204" pitchFamily="34" charset="0"/>
                </a:rPr>
                <a:t>Keystroke Logging</a:t>
              </a:r>
              <a:endParaRPr lang="ko-KR" altLang="en-US" sz="1600" b="1" dirty="0">
                <a:solidFill>
                  <a:schemeClr val="accent3"/>
                </a:solidFill>
                <a:latin typeface="Calibri" panose="020F0502020204030204" pitchFamily="34" charset="0"/>
                <a:cs typeface="Calibri" panose="020F0502020204030204" pitchFamily="34" charset="0"/>
              </a:endParaRPr>
            </a:p>
          </p:txBody>
        </p:sp>
      </p:grpSp>
      <p:grpSp>
        <p:nvGrpSpPr>
          <p:cNvPr id="41" name="Group 40">
            <a:extLst>
              <a:ext uri="{FF2B5EF4-FFF2-40B4-BE49-F238E27FC236}">
                <a16:creationId xmlns:a16="http://schemas.microsoft.com/office/drawing/2014/main" id="{169AD608-4A89-4878-A62F-378EAC7F523C}"/>
              </a:ext>
            </a:extLst>
          </p:cNvPr>
          <p:cNvGrpSpPr/>
          <p:nvPr/>
        </p:nvGrpSpPr>
        <p:grpSpPr>
          <a:xfrm>
            <a:off x="88374" y="4069504"/>
            <a:ext cx="5096500" cy="2339102"/>
            <a:chOff x="3017858" y="4283314"/>
            <a:chExt cx="2941889" cy="2339102"/>
          </a:xfrm>
        </p:grpSpPr>
        <p:sp>
          <p:nvSpPr>
            <p:cNvPr id="42" name="TextBox 41">
              <a:extLst>
                <a:ext uri="{FF2B5EF4-FFF2-40B4-BE49-F238E27FC236}">
                  <a16:creationId xmlns:a16="http://schemas.microsoft.com/office/drawing/2014/main" id="{9F55FE34-3EF2-44A7-88FB-1073CE8AD408}"/>
                </a:ext>
              </a:extLst>
            </p:cNvPr>
            <p:cNvSpPr txBox="1"/>
            <p:nvPr/>
          </p:nvSpPr>
          <p:spPr>
            <a:xfrm>
              <a:off x="3021856" y="4560313"/>
              <a:ext cx="2937891" cy="2062103"/>
            </a:xfrm>
            <a:prstGeom prst="rect">
              <a:avLst/>
            </a:prstGeom>
            <a:noFill/>
          </p:spPr>
          <p:txBody>
            <a:bodyPr wrap="square" rtlCol="0">
              <a:spAutoFit/>
            </a:bodyPr>
            <a:lstStyle/>
            <a:p>
              <a:pPr algn="r"/>
              <a:r>
                <a:rPr lang="en-US" altLang="ko-KR" sz="1600" b="1" dirty="0">
                  <a:latin typeface="Calibri" panose="020F0502020204030204" pitchFamily="34" charset="0"/>
                  <a:cs typeface="Calibri" panose="020F0502020204030204" pitchFamily="34" charset="0"/>
                </a:rPr>
                <a:t>This is a type of identity theft where fraudulent actors impersonate a genuine customer by using their stolen or counterfeited documents to obtain a credit card. While this might be detected after thorough background checks, if carried out, this will allow criminals to use a valid credit card with a false paper trail. A similar type of fraud involves taking over a valid credit card account by posing as the customer using a similar fake paper trail.</a:t>
              </a:r>
              <a:endParaRPr lang="ko-KR" altLang="en-US" sz="1600" b="1"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6B35D38F-EFA6-406C-BB11-96704C13CD4F}"/>
                </a:ext>
              </a:extLst>
            </p:cNvPr>
            <p:cNvSpPr txBox="1"/>
            <p:nvPr/>
          </p:nvSpPr>
          <p:spPr>
            <a:xfrm>
              <a:off x="3017858" y="4283314"/>
              <a:ext cx="2941889" cy="338554"/>
            </a:xfrm>
            <a:prstGeom prst="rect">
              <a:avLst/>
            </a:prstGeom>
            <a:noFill/>
          </p:spPr>
          <p:txBody>
            <a:bodyPr wrap="square" rtlCol="0">
              <a:spAutoFit/>
            </a:bodyPr>
            <a:lstStyle/>
            <a:p>
              <a:pPr algn="r"/>
              <a:r>
                <a:rPr lang="en-US" altLang="ko-KR" sz="1600" b="1" dirty="0">
                  <a:solidFill>
                    <a:schemeClr val="accent1"/>
                  </a:solidFill>
                  <a:latin typeface="Calibri" panose="020F0502020204030204" pitchFamily="34" charset="0"/>
                  <a:cs typeface="Calibri" panose="020F0502020204030204" pitchFamily="34" charset="0"/>
                </a:rPr>
                <a:t>Application Fraud</a:t>
              </a:r>
              <a:endParaRPr lang="ko-KR" altLang="en-US" sz="1600" b="1" dirty="0">
                <a:solidFill>
                  <a:schemeClr val="accent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9838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00C824-B5F3-4DC4-834F-DD92EBBEA471}"/>
              </a:ext>
            </a:extLst>
          </p:cNvPr>
          <p:cNvSpPr txBox="1"/>
          <p:nvPr/>
        </p:nvSpPr>
        <p:spPr>
          <a:xfrm>
            <a:off x="1" y="204734"/>
            <a:ext cx="12192000" cy="1015663"/>
          </a:xfrm>
          <a:prstGeom prst="rect">
            <a:avLst/>
          </a:prstGeom>
          <a:noFill/>
        </p:spPr>
        <p:txBody>
          <a:bodyPr wrap="square" rtlCol="0" anchor="ctr">
            <a:spAutoFit/>
          </a:bodyPr>
          <a:lstStyle/>
          <a:p>
            <a:pPr algn="ctr"/>
            <a:r>
              <a:rPr lang="en-US" altLang="ko-KR" sz="6000" b="1" dirty="0">
                <a:latin typeface="Engravers MT" panose="02090707080505020304" pitchFamily="18" charset="0"/>
                <a:cs typeface="Arial" pitchFamily="34" charset="0"/>
              </a:rPr>
              <a:t>Implementation</a:t>
            </a:r>
            <a:endParaRPr lang="ko-KR" altLang="en-US" sz="6000" b="1" dirty="0">
              <a:latin typeface="Engravers MT" panose="02090707080505020304" pitchFamily="18" charset="0"/>
              <a:cs typeface="Arial" pitchFamily="34" charset="0"/>
            </a:endParaRPr>
          </a:p>
        </p:txBody>
      </p:sp>
      <p:sp>
        <p:nvSpPr>
          <p:cNvPr id="5" name="TextBox 4">
            <a:extLst>
              <a:ext uri="{FF2B5EF4-FFF2-40B4-BE49-F238E27FC236}">
                <a16:creationId xmlns:a16="http://schemas.microsoft.com/office/drawing/2014/main" id="{642FA10E-0442-4FFB-9310-1104B5C58B12}"/>
              </a:ext>
            </a:extLst>
          </p:cNvPr>
          <p:cNvSpPr txBox="1"/>
          <p:nvPr/>
        </p:nvSpPr>
        <p:spPr>
          <a:xfrm>
            <a:off x="206253" y="1745093"/>
            <a:ext cx="11779494" cy="4154984"/>
          </a:xfrm>
          <a:prstGeom prst="rect">
            <a:avLst/>
          </a:prstGeom>
          <a:noFill/>
        </p:spPr>
        <p:txBody>
          <a:bodyPr wrap="square" rtlCol="0">
            <a:spAutoFit/>
          </a:bodyPr>
          <a:lstStyle/>
          <a:p>
            <a:r>
              <a:rPr lang="en-US" sz="2200" b="1" dirty="0">
                <a:latin typeface="Calibri" panose="020F0502020204030204" pitchFamily="34" charset="0"/>
                <a:cs typeface="Calibri" panose="020F0502020204030204" pitchFamily="34" charset="0"/>
              </a:rPr>
              <a:t>The technology and security measures behind credit cards are becoming increasingly sophisticated making it harder for fraudsters to steal money. But nonetheless, criminals and hackers are coming up with new and innovative ways to cheat and make a fool out of the customers.</a:t>
            </a:r>
            <a:endParaRPr lang="en-IN" altLang="ko-KR" sz="2200" b="1" dirty="0">
              <a:latin typeface="Calibri" panose="020F0502020204030204" pitchFamily="34" charset="0"/>
              <a:cs typeface="Calibri" panose="020F0502020204030204" pitchFamily="34" charset="0"/>
            </a:endParaRPr>
          </a:p>
          <a:p>
            <a:endParaRPr lang="en-US" altLang="ko-KR" sz="2200" b="1" dirty="0">
              <a:latin typeface="Calibri" panose="020F0502020204030204" pitchFamily="34" charset="0"/>
              <a:cs typeface="Calibri" panose="020F0502020204030204" pitchFamily="34" charset="0"/>
            </a:endParaRPr>
          </a:p>
          <a:p>
            <a:pPr algn="r"/>
            <a:r>
              <a:rPr lang="en-US" altLang="ko-KR" sz="2200" b="1" dirty="0">
                <a:latin typeface="Calibri" panose="020F0502020204030204" pitchFamily="34" charset="0"/>
                <a:cs typeface="Calibri" panose="020F0502020204030204" pitchFamily="34" charset="0"/>
              </a:rPr>
              <a:t>Before we try to stop it, we must first detect it because there is a condition that the customer might be in an emergency situation so he needs to withdraw more money.</a:t>
            </a:r>
          </a:p>
          <a:p>
            <a:endParaRPr lang="en-US" altLang="ko-KR" sz="2200" b="1" dirty="0">
              <a:latin typeface="Calibri" panose="020F0502020204030204" pitchFamily="34" charset="0"/>
              <a:cs typeface="Calibri" panose="020F0502020204030204" pitchFamily="34" charset="0"/>
            </a:endParaRPr>
          </a:p>
          <a:p>
            <a:r>
              <a:rPr lang="en-US" altLang="ko-KR" sz="2200" b="1" dirty="0">
                <a:latin typeface="Calibri" panose="020F0502020204030204" pitchFamily="34" charset="0"/>
                <a:cs typeface="Calibri" panose="020F0502020204030204" pitchFamily="34" charset="0"/>
              </a:rPr>
              <a:t>We have tried to implement this by 3 different ways:</a:t>
            </a:r>
          </a:p>
          <a:p>
            <a:pPr marL="342900" indent="-342900">
              <a:buAutoNum type="arabicPeriod"/>
            </a:pPr>
            <a:r>
              <a:rPr lang="en-US" altLang="ko-KR" sz="2200" b="1" dirty="0">
                <a:latin typeface="Calibri" panose="020F0502020204030204" pitchFamily="34" charset="0"/>
                <a:cs typeface="Calibri" panose="020F0502020204030204" pitchFamily="34" charset="0"/>
              </a:rPr>
              <a:t>Logistic Regression (LR)</a:t>
            </a:r>
          </a:p>
          <a:p>
            <a:pPr marL="342900" indent="-342900">
              <a:buAutoNum type="arabicPeriod"/>
            </a:pPr>
            <a:r>
              <a:rPr lang="en-US" altLang="ko-KR" sz="2200" b="1" dirty="0">
                <a:latin typeface="Calibri" panose="020F0502020204030204" pitchFamily="34" charset="0"/>
                <a:cs typeface="Calibri" panose="020F0502020204030204" pitchFamily="34" charset="0"/>
              </a:rPr>
              <a:t>Artificial Neural Networks (ANN)</a:t>
            </a:r>
          </a:p>
          <a:p>
            <a:pPr marL="342900" indent="-342900">
              <a:buAutoNum type="arabicPeriod"/>
            </a:pPr>
            <a:r>
              <a:rPr lang="en-US" altLang="ko-KR" sz="2200" b="1" dirty="0">
                <a:latin typeface="Calibri" panose="020F0502020204030204" pitchFamily="34" charset="0"/>
                <a:cs typeface="Calibri" panose="020F0502020204030204" pitchFamily="34" charset="0"/>
              </a:rPr>
              <a:t> Decision Trees </a:t>
            </a:r>
          </a:p>
          <a:p>
            <a:endParaRPr lang="en-US" altLang="ko-KR" sz="2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1360701"/>
      </p:ext>
    </p:extLst>
  </p:cSld>
  <p:clrMapOvr>
    <a:masterClrMapping/>
  </p:clrMapOvr>
</p:sld>
</file>

<file path=ppt/theme/theme1.xml><?xml version="1.0" encoding="utf-8"?>
<a:theme xmlns:a="http://schemas.openxmlformats.org/drawingml/2006/main" name="Cover and End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4146</TotalTime>
  <Words>1532</Words>
  <Application>Microsoft Office PowerPoint</Application>
  <PresentationFormat>Widescreen</PresentationFormat>
  <Paragraphs>119</Paragraphs>
  <Slides>18</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18</vt:i4>
      </vt:variant>
    </vt:vector>
  </HeadingPairs>
  <TitlesOfParts>
    <vt:vector size="27" baseType="lpstr">
      <vt:lpstr>ROG Fonts</vt:lpstr>
      <vt:lpstr>Cambria Math</vt:lpstr>
      <vt:lpstr>Javanese Text</vt:lpstr>
      <vt:lpstr>Engravers MT</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Ashwin Ramesh</cp:lastModifiedBy>
  <cp:revision>199</cp:revision>
  <dcterms:created xsi:type="dcterms:W3CDTF">2020-01-20T05:08:25Z</dcterms:created>
  <dcterms:modified xsi:type="dcterms:W3CDTF">2022-04-18T10:18:37Z</dcterms:modified>
</cp:coreProperties>
</file>